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62" r:id="rId6"/>
    <p:sldMasterId id="214748367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y="57150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Heebo"/>
      <p:regular r:id="rId66"/>
      <p:bold r:id="rId67"/>
    </p:embeddedFont>
    <p:embeddedFont>
      <p:font typeface="Crimson Pr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jM1nvEqUbGl6J+j7ENYeAY6Xq+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FFA946-8D56-4E99-B68C-D18469F95C01}">
  <a:tblStyle styleId="{96FFA946-8D56-4E99-B68C-D18469F95C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0E88ED-BA89-4756-9208-A0A630C2B07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6BD43D-1056-44CA-8CA0-B12C20FF412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2" Type="http://customschemas.google.com/relationships/presentationmetadata" Target="meta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CrimsonPro-boldItalic.fntdata"/><Relationship Id="rId70" Type="http://schemas.openxmlformats.org/officeDocument/2006/relationships/font" Target="fonts/CrimsonPr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regular.fntdata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4.xml"/><Relationship Id="rId66" Type="http://schemas.openxmlformats.org/officeDocument/2006/relationships/font" Target="fonts/Heebo-regular.fntdata"/><Relationship Id="rId21" Type="http://schemas.openxmlformats.org/officeDocument/2006/relationships/slide" Target="slides/slide13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68" Type="http://schemas.openxmlformats.org/officeDocument/2006/relationships/font" Target="fonts/CrimsonPro-regular.fntdata"/><Relationship Id="rId23" Type="http://schemas.openxmlformats.org/officeDocument/2006/relationships/slide" Target="slides/slide15.xml"/><Relationship Id="rId67" Type="http://schemas.openxmlformats.org/officeDocument/2006/relationships/font" Target="fonts/Heebo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CrimsonPr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ublethedonation.com/nonprofit-fundraising-statistics/" TargetMode="External"/><Relationship Id="rId3" Type="http://schemas.openxmlformats.org/officeDocument/2006/relationships/hyperlink" Target="https://360matchpro.com/fundraising-statistics" TargetMode="External"/><Relationship Id="rId4" Type="http://schemas.openxmlformats.org/officeDocument/2006/relationships/hyperlink" Target="https://www.bono.so/post/digital-giving-platforms-comparing-top-options-in-202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dac7b829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34dac7b829a_2_69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e28eb245b_0_13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4e28eb24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e28eb245b_0_19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e28eb24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dac7b829a_3_25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4dac7b829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ce424b1dd_0_23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4ce424b1d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https://givingusa.org/giving-usa-u-s-charitable-giving-totaled-557-16-billion-in-2023/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b54fd3137_2_210:notes"/>
          <p:cNvSpPr/>
          <p:nvPr>
            <p:ph idx="2" type="sldImg"/>
          </p:nvPr>
        </p:nvSpPr>
        <p:spPr>
          <a:xfrm>
            <a:off x="1371832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4b54fd3137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b54fd3137_1_0:notes"/>
          <p:cNvSpPr/>
          <p:nvPr>
            <p:ph idx="2" type="sldImg"/>
          </p:nvPr>
        </p:nvSpPr>
        <p:spPr>
          <a:xfrm>
            <a:off x="685995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4b54fd31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e0333191e_0_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e033319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e28eb245b_0_36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4e28eb245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5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e28eb245b_0_42:notes"/>
          <p:cNvSpPr/>
          <p:nvPr>
            <p:ph idx="2" type="sldImg"/>
          </p:nvPr>
        </p:nvSpPr>
        <p:spPr>
          <a:xfrm>
            <a:off x="800100" y="714375"/>
            <a:ext cx="41148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4e28eb245b_0_4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4e28eb245b_0_4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dac7b829a_2_269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4dac7b829a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e28eb245b_0_67:notes"/>
          <p:cNvSpPr/>
          <p:nvPr>
            <p:ph idx="2" type="sldImg"/>
          </p:nvPr>
        </p:nvSpPr>
        <p:spPr>
          <a:xfrm>
            <a:off x="800100" y="714375"/>
            <a:ext cx="41148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4e28eb245b_0_67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4e28eb245b_0_67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ce424b1dd_0_16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4ce424b1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dac7b829a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34dac7b829a_3_11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dac7b829a_3_178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4dac7b829a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bcc63dce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34bcc63dce6_0_224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dac7b829a_0_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4dac7b8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e28eb245b_0_10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4e28eb245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dac7b829a_0_181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4dac7b829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e0333191e_2_126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e0333191e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e0333191e_2_141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e0333191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dac7b829a_0_17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4dac7b829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e5bc2826a_0_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e5bc28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bcc63dce6_0_211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4bcc63dce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db06c40f2_0_77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4db06c40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4b54fd3137_1_15:notes"/>
          <p:cNvSpPr/>
          <p:nvPr>
            <p:ph idx="2" type="sldImg"/>
          </p:nvPr>
        </p:nvSpPr>
        <p:spPr>
          <a:xfrm>
            <a:off x="685995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4b54fd313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p4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b54fd3137_1_10:notes"/>
          <p:cNvSpPr/>
          <p:nvPr>
            <p:ph idx="2" type="sldImg"/>
          </p:nvPr>
        </p:nvSpPr>
        <p:spPr>
          <a:xfrm>
            <a:off x="685995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34b54fd313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bcc63dce6_0_198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4bcc63dce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dac7b829a_0_8:notes"/>
          <p:cNvSpPr/>
          <p:nvPr>
            <p:ph idx="2" type="sldImg"/>
          </p:nvPr>
        </p:nvSpPr>
        <p:spPr>
          <a:xfrm>
            <a:off x="800100" y="714375"/>
            <a:ext cx="41148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4dac7b829a_0_8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34dac7b829a_0_8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dac7b829a_3_36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4dac7b829a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p6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dac7b829a_3_185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4dac7b829a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4dac7b829a_3_195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4dac7b829a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dac7b829a_3_20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4dac7b829a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4dac7b829a_3_205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4dac7b829a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4dac7b829a_3_21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34dac7b829a_3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p7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p8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p9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p10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p11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0333191e_2_13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4e0333191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1" name="Google Shape;721;p1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8" name="Google Shape;728;p13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p14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4dac7b829a_0_18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4dac7b829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dac7b829a_3_12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4dac7b829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db06c40f2_0_11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4db06c40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dac7b829a_0_83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4dac7b829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e28eb245b_0_6:notes"/>
          <p:cNvSpPr/>
          <p:nvPr>
            <p:ph idx="2" type="sldImg"/>
          </p:nvPr>
        </p:nvSpPr>
        <p:spPr>
          <a:xfrm>
            <a:off x="68600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4e28eb24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https://doublethedonation.com/nonprofit-fundraising-statistics/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https://360matchpro.com/fundraising-statistics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https://www.bono.so/post/digital-giving-platforms-comparing-top-options-in-2025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https://www.nonprofitpro.com/article/data-reveals-2024-charitable-giving-neared-all-time-high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4dac7b829a_2_79"/>
          <p:cNvSpPr txBox="1"/>
          <p:nvPr>
            <p:ph type="ctrTitle"/>
          </p:nvPr>
        </p:nvSpPr>
        <p:spPr>
          <a:xfrm>
            <a:off x="1956628" y="704673"/>
            <a:ext cx="62922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g34dac7b829a_2_79"/>
          <p:cNvSpPr txBox="1"/>
          <p:nvPr>
            <p:ph idx="1" type="subTitle"/>
          </p:nvPr>
        </p:nvSpPr>
        <p:spPr>
          <a:xfrm>
            <a:off x="2363028" y="2639588"/>
            <a:ext cx="6292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g34dac7b829a_2_7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0CECE"/>
                </a:solidFill>
              </a:defRPr>
            </a:lvl1pPr>
            <a:lvl2pPr lvl="1">
              <a:buNone/>
              <a:defRPr>
                <a:solidFill>
                  <a:srgbClr val="D0CECE"/>
                </a:solidFill>
              </a:defRPr>
            </a:lvl2pPr>
            <a:lvl3pPr lvl="2">
              <a:buNone/>
              <a:defRPr>
                <a:solidFill>
                  <a:srgbClr val="D0CECE"/>
                </a:solidFill>
              </a:defRPr>
            </a:lvl3pPr>
            <a:lvl4pPr lvl="3">
              <a:buNone/>
              <a:defRPr>
                <a:solidFill>
                  <a:srgbClr val="D0CECE"/>
                </a:solidFill>
              </a:defRPr>
            </a:lvl4pPr>
            <a:lvl5pPr lvl="4">
              <a:buNone/>
              <a:defRPr>
                <a:solidFill>
                  <a:srgbClr val="D0CECE"/>
                </a:solidFill>
              </a:defRPr>
            </a:lvl5pPr>
            <a:lvl6pPr lvl="5">
              <a:buNone/>
              <a:defRPr>
                <a:solidFill>
                  <a:srgbClr val="D0CECE"/>
                </a:solidFill>
              </a:defRPr>
            </a:lvl6pPr>
            <a:lvl7pPr lvl="6">
              <a:buNone/>
              <a:defRPr>
                <a:solidFill>
                  <a:srgbClr val="D0CECE"/>
                </a:solidFill>
              </a:defRPr>
            </a:lvl7pPr>
            <a:lvl8pPr lvl="7">
              <a:buNone/>
              <a:defRPr>
                <a:solidFill>
                  <a:srgbClr val="D0CECE"/>
                </a:solidFill>
              </a:defRPr>
            </a:lvl8pPr>
            <a:lvl9pPr lvl="8">
              <a:buNone/>
              <a:defRPr>
                <a:solidFill>
                  <a:srgbClr val="D0CEC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52" name="Google Shape;52;g34dac7b829a_2_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34dac7b829a_2_1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4" name="Google Shape;54;g34dac7b829a_2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4dac7b829a_2_11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dac7b829a_2_120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71100" lIns="71100" spcFirstLastPara="1" rIns="71100" wrap="square" tIns="71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b="0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4dac7b829a_2_120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4dac7b829a_2_1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g34dac7b829a_2_120" title="Global-World-Template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073"/>
            <a:ext cx="6778616" cy="508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dac7b829a_2_125"/>
          <p:cNvSpPr txBox="1"/>
          <p:nvPr>
            <p:ph type="title"/>
          </p:nvPr>
        </p:nvSpPr>
        <p:spPr>
          <a:xfrm>
            <a:off x="628650" y="304271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34dac7b829a_2_12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34dac7b829a_2_125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34dac7b829a_2_125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34dac7b829a_2_125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g34dac7b829a_2_125"/>
          <p:cNvSpPr/>
          <p:nvPr/>
        </p:nvSpPr>
        <p:spPr>
          <a:xfrm>
            <a:off x="-44887" y="5259688"/>
            <a:ext cx="9233700" cy="530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100" lIns="71100" spcFirstLastPara="1" rIns="71100" wrap="square" tIns="7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4dac7b829a_2_125"/>
          <p:cNvSpPr/>
          <p:nvPr/>
        </p:nvSpPr>
        <p:spPr>
          <a:xfrm>
            <a:off x="249600" y="1313271"/>
            <a:ext cx="1351500" cy="9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100" lIns="71100" spcFirstLastPara="1" rIns="71100" wrap="square" tIns="7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34dac7b829a_2_125"/>
          <p:cNvSpPr/>
          <p:nvPr/>
        </p:nvSpPr>
        <p:spPr>
          <a:xfrm>
            <a:off x="4805063" y="1313271"/>
            <a:ext cx="1351500" cy="9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100" lIns="71100" spcFirstLastPara="1" rIns="71100" wrap="square" tIns="7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dac7b829a_2_134"/>
          <p:cNvSpPr txBox="1"/>
          <p:nvPr>
            <p:ph type="title"/>
          </p:nvPr>
        </p:nvSpPr>
        <p:spPr>
          <a:xfrm>
            <a:off x="311700" y="494473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34dac7b829a_2_13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34dac7b829a_2_1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bcc63dce6_0_337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34bcc63dce6_0_337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34bcc63dce6_0_33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85" name="Google Shape;85;g34bcc63dce6_0_3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25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34bcc63dce6_0_363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34bcc63dce6_0_363"/>
          <p:cNvSpPr txBox="1"/>
          <p:nvPr>
            <p:ph idx="1" type="body"/>
          </p:nvPr>
        </p:nvSpPr>
        <p:spPr>
          <a:xfrm>
            <a:off x="524436" y="2770359"/>
            <a:ext cx="8078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34bcc63dce6_0_36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dac7b829a_0_15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34dac7b829a_0_15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g34dac7b829a_0_15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94" name="Google Shape;94;g34bcc63dce6_0_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95" name="Google Shape;95;g34bcc63dce6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96" name="Google Shape;96;g34bcc63dce6_0_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4bcc63dce6_0_331"/>
          <p:cNvSpPr txBox="1"/>
          <p:nvPr>
            <p:ph type="ctrTitle"/>
          </p:nvPr>
        </p:nvSpPr>
        <p:spPr>
          <a:xfrm>
            <a:off x="2363028" y="412573"/>
            <a:ext cx="62922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34bcc63dce6_0_331"/>
          <p:cNvSpPr txBox="1"/>
          <p:nvPr>
            <p:ph idx="1" type="subTitle"/>
          </p:nvPr>
        </p:nvSpPr>
        <p:spPr>
          <a:xfrm>
            <a:off x="2363028" y="2639588"/>
            <a:ext cx="6292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g34bcc63dce6_0_33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0CECE"/>
                </a:solidFill>
              </a:defRPr>
            </a:lvl1pPr>
            <a:lvl2pPr lvl="1">
              <a:buNone/>
              <a:defRPr>
                <a:solidFill>
                  <a:srgbClr val="D0CECE"/>
                </a:solidFill>
              </a:defRPr>
            </a:lvl2pPr>
            <a:lvl3pPr lvl="2">
              <a:buNone/>
              <a:defRPr>
                <a:solidFill>
                  <a:srgbClr val="D0CECE"/>
                </a:solidFill>
              </a:defRPr>
            </a:lvl3pPr>
            <a:lvl4pPr lvl="3">
              <a:buNone/>
              <a:defRPr>
                <a:solidFill>
                  <a:srgbClr val="D0CECE"/>
                </a:solidFill>
              </a:defRPr>
            </a:lvl4pPr>
            <a:lvl5pPr lvl="4">
              <a:buNone/>
              <a:defRPr>
                <a:solidFill>
                  <a:srgbClr val="D0CECE"/>
                </a:solidFill>
              </a:defRPr>
            </a:lvl5pPr>
            <a:lvl6pPr lvl="5">
              <a:buNone/>
              <a:defRPr>
                <a:solidFill>
                  <a:srgbClr val="D0CECE"/>
                </a:solidFill>
              </a:defRPr>
            </a:lvl6pPr>
            <a:lvl7pPr lvl="6">
              <a:buNone/>
              <a:defRPr>
                <a:solidFill>
                  <a:srgbClr val="D0CECE"/>
                </a:solidFill>
              </a:defRPr>
            </a:lvl7pPr>
            <a:lvl8pPr lvl="7">
              <a:buNone/>
              <a:defRPr>
                <a:solidFill>
                  <a:srgbClr val="D0CECE"/>
                </a:solidFill>
              </a:defRPr>
            </a:lvl8pPr>
            <a:lvl9pPr lvl="8">
              <a:buNone/>
              <a:defRPr>
                <a:solidFill>
                  <a:srgbClr val="D0CEC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ac7b829a_2_187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34dac7b829a_2_187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34dac7b829a_2_18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bcc63dce6_0_340"/>
          <p:cNvSpPr txBox="1"/>
          <p:nvPr>
            <p:ph idx="1" type="body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g34bcc63dce6_0_340"/>
          <p:cNvSpPr txBox="1"/>
          <p:nvPr>
            <p:ph type="title"/>
          </p:nvPr>
        </p:nvSpPr>
        <p:spPr>
          <a:xfrm>
            <a:off x="1143000" y="1332706"/>
            <a:ext cx="68580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34bcc63dce6_0_34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4dac7b829a_2_85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34dac7b829a_2_85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4dac7b829a_2_8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bcc63dce6_0_343"/>
          <p:cNvSpPr txBox="1"/>
          <p:nvPr>
            <p:ph idx="1" type="body"/>
          </p:nvPr>
        </p:nvSpPr>
        <p:spPr>
          <a:xfrm>
            <a:off x="6286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34bcc63dce6_0_343"/>
          <p:cNvSpPr txBox="1"/>
          <p:nvPr>
            <p:ph idx="2" type="body"/>
          </p:nvPr>
        </p:nvSpPr>
        <p:spPr>
          <a:xfrm>
            <a:off x="46291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g34bcc63dce6_0_343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34bcc63dce6_0_34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bcc63dce6_0_347"/>
          <p:cNvSpPr txBox="1"/>
          <p:nvPr>
            <p:ph idx="1" type="body"/>
          </p:nvPr>
        </p:nvSpPr>
        <p:spPr>
          <a:xfrm>
            <a:off x="627459" y="2087563"/>
            <a:ext cx="38826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34bcc63dce6_0_347"/>
          <p:cNvSpPr txBox="1"/>
          <p:nvPr>
            <p:ph idx="2" type="body"/>
          </p:nvPr>
        </p:nvSpPr>
        <p:spPr>
          <a:xfrm>
            <a:off x="4629150" y="1426247"/>
            <a:ext cx="388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g34bcc63dce6_0_347"/>
          <p:cNvSpPr txBox="1"/>
          <p:nvPr>
            <p:ph idx="3" type="body"/>
          </p:nvPr>
        </p:nvSpPr>
        <p:spPr>
          <a:xfrm>
            <a:off x="4633879" y="2087563"/>
            <a:ext cx="38850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g34bcc63dce6_0_347"/>
          <p:cNvSpPr txBox="1"/>
          <p:nvPr>
            <p:ph idx="4" type="body"/>
          </p:nvPr>
        </p:nvSpPr>
        <p:spPr>
          <a:xfrm>
            <a:off x="627461" y="1427199"/>
            <a:ext cx="3887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g34bcc63dce6_0_347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34bcc63dce6_0_34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bcc63dce6_0_353"/>
          <p:cNvSpPr txBox="1"/>
          <p:nvPr>
            <p:ph idx="1" type="body"/>
          </p:nvPr>
        </p:nvSpPr>
        <p:spPr>
          <a:xfrm>
            <a:off x="343288" y="454242"/>
            <a:ext cx="4045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g34bcc63dce6_0_353"/>
          <p:cNvSpPr txBox="1"/>
          <p:nvPr>
            <p:ph idx="2" type="body"/>
          </p:nvPr>
        </p:nvSpPr>
        <p:spPr>
          <a:xfrm>
            <a:off x="4673600" y="454243"/>
            <a:ext cx="4045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g34bcc63dce6_0_35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bcc63dce6_0_356"/>
          <p:cNvSpPr/>
          <p:nvPr>
            <p:ph idx="2" type="pic"/>
          </p:nvPr>
        </p:nvSpPr>
        <p:spPr>
          <a:xfrm rot="382431">
            <a:off x="569753" y="574280"/>
            <a:ext cx="7952960" cy="2906524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g34bcc63dce6_0_356"/>
          <p:cNvSpPr txBox="1"/>
          <p:nvPr>
            <p:ph idx="1" type="body"/>
          </p:nvPr>
        </p:nvSpPr>
        <p:spPr>
          <a:xfrm>
            <a:off x="516367" y="3738349"/>
            <a:ext cx="8112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g34bcc63dce6_0_35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129" name="Google Shape;129;g34bcc63dce6_0_3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130" name="Google Shape;130;g34bcc63dce6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1" name="Google Shape;131;g34bcc63dce6_0_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4bcc63dce6_0_35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134" name="Google Shape;134;g34bcc63dce6_0_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4bcc63dce6_0_36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36" name="Google Shape;136;g34bcc63dce6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4bcc63dce6_0_36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e0333191e_7_8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4e0333191e_7_8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logo&#10;&#10;Description automatically generated" id="154" name="Google Shape;15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55" name="Google Shape;15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75" y="4960475"/>
            <a:ext cx="2923850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bcc63dce6_0_190"/>
          <p:cNvSpPr txBox="1"/>
          <p:nvPr>
            <p:ph idx="1" type="body"/>
          </p:nvPr>
        </p:nvSpPr>
        <p:spPr>
          <a:xfrm>
            <a:off x="6286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g34bcc63dce6_0_190"/>
          <p:cNvSpPr txBox="1"/>
          <p:nvPr>
            <p:ph idx="2" type="body"/>
          </p:nvPr>
        </p:nvSpPr>
        <p:spPr>
          <a:xfrm>
            <a:off x="46291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g34bcc63dce6_0_190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close up of a logo&#10;&#10;Description automatically generated" id="161" name="Google Shape;161;g34bcc63dce6_0_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4bcc63dce6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75" y="4947225"/>
            <a:ext cx="2923850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4bcc63dce6_0_19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b54fd3137_2_279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34b54fd3137_2_279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logo&#10;&#10;Description automatically generated" id="167" name="Google Shape;167;g34b54fd3137_2_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4b54fd3137_2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75" y="4960475"/>
            <a:ext cx="2923850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4b54fd3137_2_27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4dac7b829a_2_88"/>
          <p:cNvSpPr txBox="1"/>
          <p:nvPr>
            <p:ph idx="1" type="body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g34dac7b829a_2_88"/>
          <p:cNvSpPr txBox="1"/>
          <p:nvPr>
            <p:ph type="title"/>
          </p:nvPr>
        </p:nvSpPr>
        <p:spPr>
          <a:xfrm>
            <a:off x="1143000" y="1332706"/>
            <a:ext cx="68580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34dac7b829a_2_8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logo&#10;&#10;Description automatically generated" id="174" name="Google Shape;17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5" y="4934000"/>
            <a:ext cx="2923850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fe70bc6b64cd8897">
  <p:cSld name="BLANK_fe70bc6b64cd8897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fe70bc6b64cd889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dac7b829a_3_17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34dac7b829a_3_17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1" name="Google Shape;181;g34dac7b829a_3_17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dac7b829a_3_106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g34dac7b829a_3_106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g34dac7b829a_3_10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ctrTitle"/>
          </p:nvPr>
        </p:nvSpPr>
        <p:spPr>
          <a:xfrm>
            <a:off x="685800" y="1775354"/>
            <a:ext cx="77724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" type="subTitle"/>
          </p:nvPr>
        </p:nvSpPr>
        <p:spPr>
          <a:xfrm>
            <a:off x="1371600" y="3238500"/>
            <a:ext cx="6400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8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92" name="Google Shape;1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160004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03A5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722313" y="3672417"/>
            <a:ext cx="777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722313" y="2422261"/>
            <a:ext cx="77724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457200" y="1333500"/>
            <a:ext cx="4038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2" name="Google Shape;202;p20"/>
          <p:cNvSpPr txBox="1"/>
          <p:nvPr>
            <p:ph idx="2" type="body"/>
          </p:nvPr>
        </p:nvSpPr>
        <p:spPr>
          <a:xfrm>
            <a:off x="4648200" y="1333500"/>
            <a:ext cx="4038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3" name="Google Shape;203;p20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457200" y="1279261"/>
            <a:ext cx="4040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21"/>
          <p:cNvSpPr txBox="1"/>
          <p:nvPr>
            <p:ph idx="2" type="body"/>
          </p:nvPr>
        </p:nvSpPr>
        <p:spPr>
          <a:xfrm>
            <a:off x="457200" y="1812396"/>
            <a:ext cx="40401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0" name="Google Shape;210;p21"/>
          <p:cNvSpPr txBox="1"/>
          <p:nvPr>
            <p:ph idx="3" type="body"/>
          </p:nvPr>
        </p:nvSpPr>
        <p:spPr>
          <a:xfrm>
            <a:off x="4645025" y="1279261"/>
            <a:ext cx="404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p21"/>
          <p:cNvSpPr txBox="1"/>
          <p:nvPr>
            <p:ph idx="4" type="body"/>
          </p:nvPr>
        </p:nvSpPr>
        <p:spPr>
          <a:xfrm>
            <a:off x="4645025" y="1812396"/>
            <a:ext cx="40419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2" name="Google Shape;212;p21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457200" y="227542"/>
            <a:ext cx="30084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3575050" y="227542"/>
            <a:ext cx="51117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3" name="Google Shape;223;p24"/>
          <p:cNvSpPr txBox="1"/>
          <p:nvPr>
            <p:ph idx="2" type="body"/>
          </p:nvPr>
        </p:nvSpPr>
        <p:spPr>
          <a:xfrm>
            <a:off x="457200" y="1195917"/>
            <a:ext cx="30084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4" name="Google Shape;224;p24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4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4dac7b829a_2_91"/>
          <p:cNvSpPr txBox="1"/>
          <p:nvPr>
            <p:ph idx="1" type="body"/>
          </p:nvPr>
        </p:nvSpPr>
        <p:spPr>
          <a:xfrm>
            <a:off x="6286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g34dac7b829a_2_91"/>
          <p:cNvSpPr txBox="1"/>
          <p:nvPr>
            <p:ph idx="2" type="body"/>
          </p:nvPr>
        </p:nvSpPr>
        <p:spPr>
          <a:xfrm>
            <a:off x="4629149" y="1521354"/>
            <a:ext cx="3886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g34dac7b829a_2_91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34dac7b829a_2_9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792288" y="4000500"/>
            <a:ext cx="5486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/>
          <p:nvPr>
            <p:ph idx="2" type="pic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1792288" y="4472782"/>
            <a:ext cx="5486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1" name="Google Shape;231;p25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 rot="5400000">
            <a:off x="2686050" y="-895350"/>
            <a:ext cx="3771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 rot="5400000">
            <a:off x="5220000" y="1638265"/>
            <a:ext cx="4876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 rot="5400000">
            <a:off x="1029000" y="-342935"/>
            <a:ext cx="4876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7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b54fd3137_2_207"/>
          <p:cNvSpPr txBox="1"/>
          <p:nvPr>
            <p:ph idx="1" type="body"/>
          </p:nvPr>
        </p:nvSpPr>
        <p:spPr>
          <a:xfrm>
            <a:off x="628650" y="1521354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g34b54fd3137_2_207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logo&#10;&#10;Description automatically generated" id="249" name="Google Shape;249;g34b54fd3137_2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4b54fd3137_2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25" y="4907575"/>
            <a:ext cx="2923850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4b54fd3137_2_20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253" name="Google Shape;253;g34b54fd3137_0_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7619999" cy="4286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54" name="Google Shape;254;g34b54fd3137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19999" cy="4286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55" name="Google Shape;255;g34b54fd3137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619999" cy="42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4b54fd3137_0_164"/>
          <p:cNvSpPr txBox="1"/>
          <p:nvPr>
            <p:ph type="ctrTitle"/>
          </p:nvPr>
        </p:nvSpPr>
        <p:spPr>
          <a:xfrm>
            <a:off x="2363028" y="412573"/>
            <a:ext cx="62922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7" name="Google Shape;257;g34b54fd3137_0_164"/>
          <p:cNvSpPr txBox="1"/>
          <p:nvPr>
            <p:ph idx="1" type="subTitle"/>
          </p:nvPr>
        </p:nvSpPr>
        <p:spPr>
          <a:xfrm>
            <a:off x="2363028" y="2639588"/>
            <a:ext cx="6292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g34b54fd3137_0_16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dac7b829a_0_7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dac7b829a_0_7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4dac7b829a_0_7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dac7b829a_0_7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4dac7b829a_0_7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dac7b829a_0_7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dac7b829a_0_8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4dac7b829a_0_8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4dac7b829a_0_8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4dac7b829a_2_95"/>
          <p:cNvSpPr txBox="1"/>
          <p:nvPr>
            <p:ph idx="1" type="body"/>
          </p:nvPr>
        </p:nvSpPr>
        <p:spPr>
          <a:xfrm>
            <a:off x="627459" y="2087563"/>
            <a:ext cx="38826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34dac7b829a_2_95"/>
          <p:cNvSpPr txBox="1"/>
          <p:nvPr>
            <p:ph idx="2" type="body"/>
          </p:nvPr>
        </p:nvSpPr>
        <p:spPr>
          <a:xfrm>
            <a:off x="4629150" y="1426247"/>
            <a:ext cx="388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g34dac7b829a_2_95"/>
          <p:cNvSpPr txBox="1"/>
          <p:nvPr>
            <p:ph idx="3" type="body"/>
          </p:nvPr>
        </p:nvSpPr>
        <p:spPr>
          <a:xfrm>
            <a:off x="4633879" y="2087563"/>
            <a:ext cx="38850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g34dac7b829a_2_95"/>
          <p:cNvSpPr txBox="1"/>
          <p:nvPr>
            <p:ph idx="4" type="body"/>
          </p:nvPr>
        </p:nvSpPr>
        <p:spPr>
          <a:xfrm>
            <a:off x="627461" y="1427199"/>
            <a:ext cx="3887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g34dac7b829a_2_95"/>
          <p:cNvSpPr txBox="1"/>
          <p:nvPr>
            <p:ph type="title"/>
          </p:nvPr>
        </p:nvSpPr>
        <p:spPr>
          <a:xfrm>
            <a:off x="640753" y="5963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b="1" i="0" sz="3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34dac7b829a_2_9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dac7b829a_2_101"/>
          <p:cNvSpPr txBox="1"/>
          <p:nvPr>
            <p:ph idx="1" type="body"/>
          </p:nvPr>
        </p:nvSpPr>
        <p:spPr>
          <a:xfrm>
            <a:off x="343288" y="454242"/>
            <a:ext cx="4045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g34dac7b829a_2_101"/>
          <p:cNvSpPr txBox="1"/>
          <p:nvPr>
            <p:ph idx="2" type="body"/>
          </p:nvPr>
        </p:nvSpPr>
        <p:spPr>
          <a:xfrm>
            <a:off x="4673600" y="454243"/>
            <a:ext cx="4045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g34dac7b829a_2_10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4dac7b829a_2_104"/>
          <p:cNvSpPr/>
          <p:nvPr>
            <p:ph idx="2" type="pic"/>
          </p:nvPr>
        </p:nvSpPr>
        <p:spPr>
          <a:xfrm rot="382431">
            <a:off x="569742" y="574278"/>
            <a:ext cx="7952960" cy="2906524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" name="Google Shape;38;g34dac7b829a_2_104"/>
          <p:cNvSpPr txBox="1"/>
          <p:nvPr>
            <p:ph idx="1" type="body"/>
          </p:nvPr>
        </p:nvSpPr>
        <p:spPr>
          <a:xfrm>
            <a:off x="516367" y="3738349"/>
            <a:ext cx="8112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g34dac7b829a_2_10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595959"/>
                </a:solidFill>
              </a:defRPr>
            </a:lvl1pPr>
            <a:lvl2pPr lvl="1">
              <a:buNone/>
              <a:defRPr>
                <a:solidFill>
                  <a:srgbClr val="595959"/>
                </a:solidFill>
              </a:defRPr>
            </a:lvl2pPr>
            <a:lvl3pPr lvl="2">
              <a:buNone/>
              <a:defRPr>
                <a:solidFill>
                  <a:srgbClr val="595959"/>
                </a:solidFill>
              </a:defRPr>
            </a:lvl3pPr>
            <a:lvl4pPr lvl="3">
              <a:buNone/>
              <a:defRPr>
                <a:solidFill>
                  <a:srgbClr val="595959"/>
                </a:solidFill>
              </a:defRPr>
            </a:lvl4pPr>
            <a:lvl5pPr lvl="4">
              <a:buNone/>
              <a:defRPr>
                <a:solidFill>
                  <a:srgbClr val="595959"/>
                </a:solidFill>
              </a:defRPr>
            </a:lvl5pPr>
            <a:lvl6pPr lvl="5">
              <a:buNone/>
              <a:defRPr>
                <a:solidFill>
                  <a:srgbClr val="595959"/>
                </a:solidFill>
              </a:defRPr>
            </a:lvl6pPr>
            <a:lvl7pPr lvl="6">
              <a:buNone/>
              <a:defRPr>
                <a:solidFill>
                  <a:srgbClr val="595959"/>
                </a:solidFill>
              </a:defRPr>
            </a:lvl7pPr>
            <a:lvl8pPr lvl="7">
              <a:buNone/>
              <a:defRPr>
                <a:solidFill>
                  <a:srgbClr val="595959"/>
                </a:solidFill>
              </a:defRPr>
            </a:lvl8pPr>
            <a:lvl9pPr lvl="8">
              <a:buNone/>
              <a:defRPr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41" name="Google Shape;41;g34dac7b829a_2_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42" name="Google Shape;42;g34dac7b829a_2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3" name="Google Shape;43;g34dac7b829a_2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4dac7b829a_2_10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46" name="Google Shape;46;g34dac7b829a_2_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47" name="Google Shape;47;g34dac7b829a_2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4dac7b829a_2_111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34dac7b829a_2_111"/>
          <p:cNvSpPr txBox="1"/>
          <p:nvPr>
            <p:ph idx="1" type="body"/>
          </p:nvPr>
        </p:nvSpPr>
        <p:spPr>
          <a:xfrm>
            <a:off x="524436" y="2770359"/>
            <a:ext cx="8078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g34dac7b829a_2_11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0.jpg"/><Relationship Id="rId2" Type="http://schemas.openxmlformats.org/officeDocument/2006/relationships/image" Target="../media/image14.jpg"/><Relationship Id="rId3" Type="http://schemas.openxmlformats.org/officeDocument/2006/relationships/image" Target="../media/image13.jpg"/><Relationship Id="rId4" Type="http://schemas.openxmlformats.org/officeDocument/2006/relationships/image" Target="../media/image19.png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image" Target="../media/image24.png"/><Relationship Id="rId2" Type="http://schemas.openxmlformats.org/officeDocument/2006/relationships/image" Target="../media/image13.jp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6" name="Google Shape;6;g34dac7b829a_2_75"/>
          <p:cNvPicPr preferRelativeResize="0"/>
          <p:nvPr/>
        </p:nvPicPr>
        <p:blipFill rotWithShape="1">
          <a:blip r:embed="rId1">
            <a:alphaModFix/>
          </a:blip>
          <a:srcRect b="0" l="0" r="3109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g34dac7b829a_2_7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75" name="Google Shape;75;g34bcc63dce6_0_3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6" name="Google Shape;76;g34bcc63dce6_0_3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" name="Google Shape;77;g34bcc63dce6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34bcc63dce6_0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25" y="4920800"/>
            <a:ext cx="2923850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4bcc63dce6_0_32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16" title="스크린샷 2025-03-31 오후 4.07.07.png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66375" y="4639479"/>
            <a:ext cx="981354" cy="10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6" name="Google Shape;14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75" y="4950225"/>
            <a:ext cx="2923850" cy="584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jp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54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47.png"/><Relationship Id="rId8" Type="http://schemas.openxmlformats.org/officeDocument/2006/relationships/image" Target="../media/image36.png"/><Relationship Id="rId11" Type="http://schemas.openxmlformats.org/officeDocument/2006/relationships/image" Target="../media/image53.png"/><Relationship Id="rId10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spreadsheets/d/11adeAlC6AviB9HVqHHFzbTnmuQSWKnWmMekbw65kSik/edit?usp=sharing" TargetMode="External"/><Relationship Id="rId4" Type="http://schemas.openxmlformats.org/officeDocument/2006/relationships/hyperlink" Target="https://docs.google.com/spreadsheets/d/17Hh02H-wDHfvDAS6Q8K1ftmFCcXIiFUWp94TNEcXBLw/edit?usp=sharing" TargetMode="External"/><Relationship Id="rId5" Type="http://schemas.openxmlformats.org/officeDocument/2006/relationships/hyperlink" Target="https://docs.google.com/spreadsheets/d/1UrHkPNtBa6eLAfLFEOW2GNjngqKFoCXd/edit?usp=sharing&amp;ouid=111263940115971759199&amp;rtpof=true&amp;sd=tru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drive/folders/1bygmcq1ndgFAl3GydGjPbY-LWdENuxQA?usp=drive_lin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dac7b829a_2_69"/>
          <p:cNvSpPr txBox="1"/>
          <p:nvPr>
            <p:ph type="ctrTitle"/>
          </p:nvPr>
        </p:nvSpPr>
        <p:spPr>
          <a:xfrm>
            <a:off x="1439000" y="1550399"/>
            <a:ext cx="65613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Benchmarking 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Strategy to Scale Community-Led Impact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Play"/>
              <a:buNone/>
            </a:pPr>
            <a:r>
              <a:t/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4dac7b829a_2_69"/>
          <p:cNvSpPr txBox="1"/>
          <p:nvPr/>
        </p:nvSpPr>
        <p:spPr>
          <a:xfrm>
            <a:off x="2394600" y="3712875"/>
            <a:ext cx="43548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GWU Consulting Team</a:t>
            </a:r>
            <a:endParaRPr b="0" i="0" sz="22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0CECE"/>
                </a:solidFill>
              </a:rPr>
              <a:t>Aditya Gupta</a:t>
            </a:r>
            <a:endParaRPr b="0" i="0" sz="16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Ji Hoon Park</a:t>
            </a:r>
            <a:endParaRPr b="0" i="0" sz="16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0CECE"/>
                </a:solidFill>
              </a:rPr>
              <a:t>Max Tanz</a:t>
            </a:r>
            <a:endParaRPr b="0" i="0" sz="16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Oscar Basil</a:t>
            </a:r>
            <a:endParaRPr b="0" i="0" sz="16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0CECE"/>
                </a:solidFill>
              </a:rPr>
              <a:t>Falguni Shah</a:t>
            </a:r>
            <a:endParaRPr sz="1600">
              <a:solidFill>
                <a:srgbClr val="D0CECE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4dac7b829a_2_6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pic>
        <p:nvPicPr>
          <p:cNvPr id="278" name="Google Shape;278;g34dac7b829a_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950" y="5130225"/>
            <a:ext cx="2923850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e28eb245b_0_1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47" name="Google Shape;347;g34e28eb245b_0_13"/>
          <p:cNvSpPr txBox="1"/>
          <p:nvPr>
            <p:ph type="title"/>
          </p:nvPr>
        </p:nvSpPr>
        <p:spPr>
          <a:xfrm>
            <a:off x="313675" y="-40952"/>
            <a:ext cx="822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</a:rPr>
              <a:t>Market Strategy - 5 pillars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4e28eb245b_0_13"/>
          <p:cNvSpPr txBox="1"/>
          <p:nvPr/>
        </p:nvSpPr>
        <p:spPr>
          <a:xfrm>
            <a:off x="313675" y="1164300"/>
            <a:ext cx="748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Donor’s have unlimited options, but we have limited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Every Dime Counts, like every drop makes an ocean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Donor wants Visibility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ICE Bucket Challenge 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#TeamSeas campaign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3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Monetization</a:t>
            </a:r>
            <a:r>
              <a:rPr lang="en-US"/>
              <a:t> of data (ATLAS)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Digital First (within 3 mins the Donor should be able to donate)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34e28eb245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5" y="648450"/>
            <a:ext cx="6218676" cy="40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4e28eb245b_0_19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4e28eb245b_0_19"/>
          <p:cNvSpPr txBox="1"/>
          <p:nvPr>
            <p:ph type="title"/>
          </p:nvPr>
        </p:nvSpPr>
        <p:spPr>
          <a:xfrm>
            <a:off x="313675" y="-40952"/>
            <a:ext cx="822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Top 15 WGI ranking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6" name="Google Shape;356;g34e28eb245b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324" y="1556376"/>
            <a:ext cx="2215526" cy="221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dac7b829a_3_25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Competitive </a:t>
            </a:r>
            <a:r>
              <a:rPr lang="en-US"/>
              <a:t>Benchmarking</a:t>
            </a:r>
            <a:endParaRPr/>
          </a:p>
        </p:txBody>
      </p:sp>
      <p:sp>
        <p:nvSpPr>
          <p:cNvPr id="362" name="Google Shape;362;g34dac7b829a_3_25"/>
          <p:cNvSpPr txBox="1"/>
          <p:nvPr/>
        </p:nvSpPr>
        <p:spPr>
          <a:xfrm>
            <a:off x="604125" y="2857500"/>
            <a:ext cx="4251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lang="en-US" sz="1500">
                <a:solidFill>
                  <a:srgbClr val="FFFFFF"/>
                </a:solidFill>
              </a:rPr>
              <a:t>US Philanthropic Landscape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Competitors Financials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Financial Ratios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4dac7b829a_3_25"/>
          <p:cNvSpPr txBox="1"/>
          <p:nvPr>
            <p:ph idx="12" type="sldNum"/>
          </p:nvPr>
        </p:nvSpPr>
        <p:spPr>
          <a:xfrm>
            <a:off x="8595309" y="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ce424b1dd_0_23"/>
          <p:cNvSpPr txBox="1"/>
          <p:nvPr>
            <p:ph type="title"/>
          </p:nvPr>
        </p:nvSpPr>
        <p:spPr>
          <a:xfrm>
            <a:off x="640803" y="13869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</a:rPr>
              <a:t>US Philanthropic Landscape</a:t>
            </a:r>
            <a:endParaRPr sz="3000">
              <a:solidFill>
                <a:srgbClr val="0C343D"/>
              </a:solidFill>
            </a:endParaRPr>
          </a:p>
        </p:txBody>
      </p:sp>
      <p:sp>
        <p:nvSpPr>
          <p:cNvPr id="369" name="Google Shape;369;g34ce424b1dd_0_23"/>
          <p:cNvSpPr txBox="1"/>
          <p:nvPr/>
        </p:nvSpPr>
        <p:spPr>
          <a:xfrm>
            <a:off x="640800" y="788900"/>
            <a:ext cx="72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0C34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Approximately $557.16 billion to U.S. charities in 2023</a:t>
            </a:r>
            <a:endParaRPr b="1" i="0" sz="1500" u="none" cap="none" strike="noStrike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34ce424b1dd_0_23"/>
          <p:cNvPicPr preferRelativeResize="0"/>
          <p:nvPr/>
        </p:nvPicPr>
        <p:blipFill rotWithShape="1">
          <a:blip r:embed="rId3">
            <a:alphaModFix/>
          </a:blip>
          <a:srcRect b="0" l="0" r="30133" t="0"/>
          <a:stretch/>
        </p:blipFill>
        <p:spPr>
          <a:xfrm>
            <a:off x="533400" y="1353800"/>
            <a:ext cx="3459624" cy="23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4ce424b1dd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100" y="1353800"/>
            <a:ext cx="3259901" cy="312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4ce424b1dd_0_23"/>
          <p:cNvSpPr txBox="1"/>
          <p:nvPr/>
        </p:nvSpPr>
        <p:spPr>
          <a:xfrm>
            <a:off x="763200" y="3924200"/>
            <a:ext cx="345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990000"/>
                </a:solidFill>
              </a:rPr>
              <a:t>USAID’s funding (~$43.8B)</a:t>
            </a:r>
            <a:endParaRPr b="1" i="0" sz="1500" u="none" cap="none" strike="noStrike">
              <a:solidFill>
                <a:srgbClr val="99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500">
              <a:solidFill>
                <a:srgbClr val="99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rgbClr val="990000"/>
                </a:solidFill>
              </a:rPr>
              <a:t>GlobalGiving (&gt;1% of total funding)</a:t>
            </a:r>
            <a:endParaRPr b="1" sz="1500">
              <a:solidFill>
                <a:srgbClr val="990000"/>
              </a:solidFill>
            </a:endParaRPr>
          </a:p>
        </p:txBody>
      </p:sp>
      <p:sp>
        <p:nvSpPr>
          <p:cNvPr id="373" name="Google Shape;373;g34ce424b1dd_0_23"/>
          <p:cNvSpPr txBox="1"/>
          <p:nvPr>
            <p:ph idx="12" type="sldNum"/>
          </p:nvPr>
        </p:nvSpPr>
        <p:spPr>
          <a:xfrm>
            <a:off x="7955350" y="5375000"/>
            <a:ext cx="1150200" cy="34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b54fd3137_2_210"/>
          <p:cNvSpPr txBox="1"/>
          <p:nvPr>
            <p:ph type="title"/>
          </p:nvPr>
        </p:nvSpPr>
        <p:spPr>
          <a:xfrm>
            <a:off x="526696" y="-113794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000">
                <a:solidFill>
                  <a:srgbClr val="0C343D"/>
                </a:solidFill>
              </a:rPr>
              <a:t>Competitors Financials</a:t>
            </a:r>
            <a:endParaRPr sz="3000">
              <a:solidFill>
                <a:srgbClr val="0C343D"/>
              </a:solidFill>
            </a:endParaRPr>
          </a:p>
        </p:txBody>
      </p:sp>
      <p:graphicFrame>
        <p:nvGraphicFramePr>
          <p:cNvPr id="379" name="Google Shape;379;g34b54fd3137_2_210"/>
          <p:cNvGraphicFramePr/>
          <p:nvPr/>
        </p:nvGraphicFramePr>
        <p:xfrm>
          <a:off x="631913" y="537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{4F0E88ED-BA89-4756-9208-A0A630C2B07A}</a:tableStyleId>
              </a:tblPr>
              <a:tblGrid>
                <a:gridCol w="1031050"/>
                <a:gridCol w="670675"/>
                <a:gridCol w="1493875"/>
                <a:gridCol w="1355025"/>
                <a:gridCol w="1181575"/>
                <a:gridCol w="1109525"/>
              </a:tblGrid>
              <a:tr h="3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Organization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Year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Contributions, Gifts, Grants (in $ Mn)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Program Service Revenue</a:t>
                      </a: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 (in $ Mn)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Other Revenue</a:t>
                      </a: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 (in $ Mn)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Total Revenue </a:t>
                      </a: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 (in $ Mn)</a:t>
                      </a:r>
                      <a:endParaRPr b="1"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GlobalGiving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113.6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5.1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2.1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120.8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DonorsChoose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  <a:r>
                        <a:rPr lang="en-US" sz="1100"/>
                        <a:t>2</a:t>
                      </a:r>
                      <a:r>
                        <a:rPr lang="en-US" sz="1100" u="none" cap="none" strike="noStrike"/>
                        <a:t>.</a:t>
                      </a:r>
                      <a:r>
                        <a:rPr lang="en-US" sz="1100"/>
                        <a:t>7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N/A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0.8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153.5</a:t>
                      </a:r>
                      <a:endParaRPr sz="1100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CAF America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813.1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2.61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816.</a:t>
                      </a:r>
                      <a:r>
                        <a:rPr lang="en-US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Every.org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0.09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0.41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20.5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GoodStack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0.27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N/A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N/A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0.27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Myriad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117.6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2.7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0.9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121.3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CDP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2023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29.5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0.63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0.56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30.7</a:t>
                      </a:r>
                      <a:endParaRPr sz="1100" u="none" cap="none" strike="noStrike"/>
                    </a:p>
                  </a:txBody>
                  <a:tcPr marT="15875" marB="15875" marR="28575" marL="28575" anchor="ctr">
                    <a:lnL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D9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g34b54fd3137_2_210"/>
          <p:cNvSpPr txBox="1"/>
          <p:nvPr/>
        </p:nvSpPr>
        <p:spPr>
          <a:xfrm>
            <a:off x="804875" y="3362600"/>
            <a:ext cx="59751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Drive 99%+ revenue via contributions</a:t>
            </a: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(CAF America: $816.4M).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Rely solely on donations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risking volatility (GoodStack).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Diversify with program services</a:t>
            </a: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(GlobalGiving: 68%; Myriad: 10%).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Highlight sector scale gap</a:t>
            </a:r>
            <a:r>
              <a:rPr b="1"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816M vs.0.27M: CA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 vs. GoodStack).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b="1" lang="en-US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Pilot hybrid models</a:t>
            </a: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reduce donor dependence (e.g., fee-for-service).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g34b54fd3137_2_210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b54fd3137_1_0"/>
          <p:cNvSpPr txBox="1"/>
          <p:nvPr>
            <p:ph type="title"/>
          </p:nvPr>
        </p:nvSpPr>
        <p:spPr>
          <a:xfrm>
            <a:off x="451975" y="51125"/>
            <a:ext cx="8190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Financial Ratios</a:t>
            </a:r>
            <a:endParaRPr sz="3000">
              <a:solidFill>
                <a:srgbClr val="0C343D"/>
              </a:solidFill>
            </a:endParaRPr>
          </a:p>
        </p:txBody>
      </p:sp>
      <p:sp>
        <p:nvSpPr>
          <p:cNvPr id="387" name="Google Shape;387;g34b54fd3137_1_0"/>
          <p:cNvSpPr txBox="1"/>
          <p:nvPr/>
        </p:nvSpPr>
        <p:spPr>
          <a:xfrm>
            <a:off x="257025" y="2431100"/>
            <a:ext cx="2700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Ratio = Current Assets / Current Liabilities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34b54fd3137_1_0"/>
          <p:cNvSpPr txBox="1"/>
          <p:nvPr/>
        </p:nvSpPr>
        <p:spPr>
          <a:xfrm>
            <a:off x="3338763" y="4044475"/>
            <a:ext cx="27570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Debt-to-Equity Ratio = Total Liabilities / Net Asset</a:t>
            </a: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34b54fd3137_1_0"/>
          <p:cNvSpPr txBox="1"/>
          <p:nvPr/>
        </p:nvSpPr>
        <p:spPr>
          <a:xfrm>
            <a:off x="6316600" y="2431100"/>
            <a:ext cx="273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Expense Ratio = Program Expenses / Total Expenses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34b54fd313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400" y="586650"/>
            <a:ext cx="2757000" cy="18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4b54fd313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450" y="2278695"/>
            <a:ext cx="3037649" cy="18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4b54fd3137_1_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4b54fd3137_1_0"/>
          <p:cNvSpPr txBox="1"/>
          <p:nvPr/>
        </p:nvSpPr>
        <p:spPr>
          <a:xfrm>
            <a:off x="200275" y="3083400"/>
            <a:ext cx="28506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Every.org (106.5) and CAF America (88.1) have robust liquidity, easily covering short-term obligations.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GoodStack (15.6) and Myriad (4.4) face liquidity risks, signaling potential cash flow challenges.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g34b54fd3137_1_0"/>
          <p:cNvCxnSpPr/>
          <p:nvPr/>
        </p:nvCxnSpPr>
        <p:spPr>
          <a:xfrm flipH="1">
            <a:off x="2395425" y="2824700"/>
            <a:ext cx="5580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g34b54fd3137_1_0"/>
          <p:cNvSpPr txBox="1"/>
          <p:nvPr/>
        </p:nvSpPr>
        <p:spPr>
          <a:xfrm>
            <a:off x="3336275" y="800963"/>
            <a:ext cx="27570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Myriad (0.3) and GlobalGiving (0.2) show stronger solvency, relying less on debt.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Donors Choose and CAF America (both 0.03) depend heavily on external funding, increasing long-term financial risk.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g34b54fd3137_1_0"/>
          <p:cNvCxnSpPr/>
          <p:nvPr/>
        </p:nvCxnSpPr>
        <p:spPr>
          <a:xfrm flipH="1" rot="10800000">
            <a:off x="3945050" y="1895825"/>
            <a:ext cx="69900" cy="3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g34b54fd3137_1_0"/>
          <p:cNvSpPr txBox="1"/>
          <p:nvPr/>
        </p:nvSpPr>
        <p:spPr>
          <a:xfrm>
            <a:off x="6383675" y="3306975"/>
            <a:ext cx="2700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CAF America, Myriad, and CDP (1.0 or 0.9) direct nearly all revenue to programs, maximizing impact.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Donors Choose (0.2) lags, spending 80% of funds on overhead/fundraising.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g34b54fd3137_1_0"/>
          <p:cNvCxnSpPr/>
          <p:nvPr/>
        </p:nvCxnSpPr>
        <p:spPr>
          <a:xfrm flipH="1">
            <a:off x="7706075" y="3208950"/>
            <a:ext cx="558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9" name="Google Shape;399;g34b54fd313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00" y="678725"/>
            <a:ext cx="3037650" cy="17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e0333191e_0_2"/>
          <p:cNvSpPr txBox="1"/>
          <p:nvPr>
            <p:ph type="title"/>
          </p:nvPr>
        </p:nvSpPr>
        <p:spPr>
          <a:xfrm>
            <a:off x="443100" y="-10"/>
            <a:ext cx="8229600" cy="95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Financial Ratios</a:t>
            </a:r>
            <a:r>
              <a:rPr lang="en-US" sz="3000">
                <a:solidFill>
                  <a:srgbClr val="0C343D"/>
                </a:solidFill>
              </a:rPr>
              <a:t> (cont.)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405" name="Google Shape;405;g34e0333191e_0_2"/>
          <p:cNvSpPr txBox="1"/>
          <p:nvPr/>
        </p:nvSpPr>
        <p:spPr>
          <a:xfrm>
            <a:off x="3286625" y="3865825"/>
            <a:ext cx="2650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Fundraising Efficiency Ratio =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Fundraising Expenses / Total Contributions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4e0333191e_0_2"/>
          <p:cNvSpPr txBox="1"/>
          <p:nvPr/>
        </p:nvSpPr>
        <p:spPr>
          <a:xfrm>
            <a:off x="226088" y="2591350"/>
            <a:ext cx="2700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Revenue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4e0333191e_0_2"/>
          <p:cNvSpPr txBox="1"/>
          <p:nvPr/>
        </p:nvSpPr>
        <p:spPr>
          <a:xfrm>
            <a:off x="6321913" y="2605600"/>
            <a:ext cx="2650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Months of Operating Expenses Covered =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 Reserves / Average Monthly Operating Expense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34e0333191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050" y="791807"/>
            <a:ext cx="2993951" cy="179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4e0333191e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38" y="2210350"/>
            <a:ext cx="2993951" cy="1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4e0333191e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50" y="791813"/>
            <a:ext cx="2847299" cy="1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4e0333191e_0_2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34e0333191e_0_2"/>
          <p:cNvSpPr txBox="1"/>
          <p:nvPr/>
        </p:nvSpPr>
        <p:spPr>
          <a:xfrm>
            <a:off x="3092725" y="819750"/>
            <a:ext cx="29343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GlobalGiving (0.002) and CAF America (0.03) excel at cost-effective fundraising.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Donors Choose (0.30) spends disproportionately on fundraising efforts.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g34e0333191e_0_2"/>
          <p:cNvCxnSpPr/>
          <p:nvPr/>
        </p:nvCxnSpPr>
        <p:spPr>
          <a:xfrm rot="10800000">
            <a:off x="3903250" y="1791250"/>
            <a:ext cx="55800" cy="4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g34e0333191e_0_2"/>
          <p:cNvSpPr txBox="1"/>
          <p:nvPr/>
        </p:nvSpPr>
        <p:spPr>
          <a:xfrm>
            <a:off x="74525" y="3013525"/>
            <a:ext cx="2847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Disparity: CAF America (816M), GoodStack(268K).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Risk Exposure: Myriad (0.6 months) and GoodStack (1.4 months) lack reserves, while CDP (13.8 months) and GlobalGiving (9.1 months) are resilient to disruptions.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g34e0333191e_0_2"/>
          <p:cNvCxnSpPr/>
          <p:nvPr/>
        </p:nvCxnSpPr>
        <p:spPr>
          <a:xfrm flipH="1">
            <a:off x="1919100" y="2913400"/>
            <a:ext cx="291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g34e0333191e_0_2"/>
          <p:cNvSpPr txBox="1"/>
          <p:nvPr/>
        </p:nvSpPr>
        <p:spPr>
          <a:xfrm>
            <a:off x="6149225" y="3540500"/>
            <a:ext cx="29214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High-reserve orgs (CDP, GlobalGiving): Better positioned to weather crises, invest strategically, or scale programs.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Low-reserve orgs (Myriad, GoodStack, DonorsChoose): Risk program cuts, staff reductions, or operational shutdowns during funding gaps.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e28eb245b_0_36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Strategy &amp; Roadmap</a:t>
            </a:r>
            <a:endParaRPr/>
          </a:p>
        </p:txBody>
      </p:sp>
      <p:sp>
        <p:nvSpPr>
          <p:cNvPr id="422" name="Google Shape;422;g34e28eb245b_0_36"/>
          <p:cNvSpPr txBox="1"/>
          <p:nvPr/>
        </p:nvSpPr>
        <p:spPr>
          <a:xfrm>
            <a:off x="604125" y="2857500"/>
            <a:ext cx="5181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Revenue Streams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lang="en-US" sz="1500">
                <a:solidFill>
                  <a:srgbClr val="FFFFFF"/>
                </a:solidFill>
              </a:rPr>
              <a:t>Accelerating Growth: Strategic Levers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lang="en-US" sz="1500">
                <a:solidFill>
                  <a:srgbClr val="FFFFFF"/>
                </a:solidFill>
              </a:rPr>
              <a:t>3-Year Roadmap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❖"/>
            </a:pPr>
            <a:r>
              <a:rPr b="1" lang="en-US" sz="1500">
                <a:solidFill>
                  <a:srgbClr val="FFFFFF"/>
                </a:solidFill>
              </a:rPr>
              <a:t>Final Metrics &amp; KPIs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❖"/>
            </a:pPr>
            <a:r>
              <a:rPr b="1" lang="en-US" sz="1500">
                <a:solidFill>
                  <a:srgbClr val="FFFFFF"/>
                </a:solidFill>
              </a:rPr>
              <a:t>Investment Required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423" name="Google Shape;423;g34e28eb245b_0_36"/>
          <p:cNvSpPr txBox="1"/>
          <p:nvPr>
            <p:ph idx="12" type="sldNum"/>
          </p:nvPr>
        </p:nvSpPr>
        <p:spPr>
          <a:xfrm>
            <a:off x="8595309" y="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"/>
          <p:cNvSpPr txBox="1"/>
          <p:nvPr>
            <p:ph type="title"/>
          </p:nvPr>
        </p:nvSpPr>
        <p:spPr>
          <a:xfrm>
            <a:off x="76200" y="-1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Strategic Revenue Streams (2025–2028)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429" name="Google Shape;429;p5"/>
          <p:cNvSpPr txBox="1"/>
          <p:nvPr>
            <p:ph idx="1" type="body"/>
          </p:nvPr>
        </p:nvSpPr>
        <p:spPr>
          <a:xfrm>
            <a:off x="261450" y="724675"/>
            <a:ext cx="882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Projected Path to $1Billion  — Diversified &amp; Future-Ready</a:t>
            </a:r>
            <a:endParaRPr b="1" sz="15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 Core Revenue Drivers</a:t>
            </a:r>
            <a:endParaRPr b="1" sz="15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Individual Giving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 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$400M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50%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Core engine of support, fueled by grassroots campaigns and donor retention.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Foundations &amp; Grants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 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$300M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35%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Anchored by institutional partnerships and multi-year funding.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Corporate Giving &amp; CSR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$200M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25%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Strategic alliances, sponsorships, and impact-focused collaborations.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Growth &amp; Innovation Levers</a:t>
            </a:r>
            <a:endParaRPr b="1" sz="15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Planned Giving / Asset Transfers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$35M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5%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Legacy gifts and long-term donor engagement.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Innovation (NFTs, Web3, Emerging Tech)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$50M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10%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Experimental revenue from digital assets and decentralized platforms.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Embedded / API Revenue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$15M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2.5%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): Monetization through platform integrations and white-labeled tools.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-US" sz="15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Total Projected Revenue: $1 Billion</a:t>
            </a:r>
            <a:br>
              <a:rPr b="1" lang="en-US" sz="1200"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  <p:sp>
        <p:nvSpPr>
          <p:cNvPr id="430" name="Google Shape;430;p5"/>
          <p:cNvSpPr txBox="1"/>
          <p:nvPr>
            <p:ph idx="12" type="sldNum"/>
          </p:nvPr>
        </p:nvSpPr>
        <p:spPr>
          <a:xfrm>
            <a:off x="695445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"/>
          <p:cNvSpPr txBox="1"/>
          <p:nvPr/>
        </p:nvSpPr>
        <p:spPr>
          <a:xfrm>
            <a:off x="1414500" y="3951850"/>
            <a:ext cx="238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Conservative: $1B → 8x ROI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Base: $1.25B → 10x ROI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Stretch: $1.35B → 12x ROI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e28eb245b_0_42"/>
          <p:cNvSpPr/>
          <p:nvPr/>
        </p:nvSpPr>
        <p:spPr>
          <a:xfrm>
            <a:off x="496125" y="161075"/>
            <a:ext cx="70482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100"/>
              <a:buFont typeface="Crimson Pro"/>
              <a:buNone/>
            </a:pPr>
            <a:r>
              <a:rPr b="1" i="0" lang="en-US" sz="3000" u="none" cap="none" strike="noStrike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</a:rPr>
              <a:t>Accelerating Growth: Strategic Levers</a:t>
            </a:r>
            <a:endParaRPr b="1" i="0" sz="3000" u="none" cap="none" strike="noStrike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34e28eb245b_0_42"/>
          <p:cNvSpPr/>
          <p:nvPr/>
        </p:nvSpPr>
        <p:spPr>
          <a:xfrm>
            <a:off x="496125" y="690283"/>
            <a:ext cx="8151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1" lang="en-US" sz="1600">
                <a:solidFill>
                  <a:srgbClr val="0000FF"/>
                </a:solidFill>
              </a:rPr>
              <a:t>Internal</a:t>
            </a:r>
            <a:r>
              <a:rPr b="1" i="0" lang="en-US" sz="1500" u="none" cap="none" strike="noStrike">
                <a:solidFill>
                  <a:srgbClr val="4C4C4D"/>
                </a:solidFill>
              </a:rPr>
              <a:t> approaches to drive sustainable business expansion</a:t>
            </a:r>
            <a:endParaRPr b="1" i="0" sz="1500" u="none" cap="none" strike="noStrike"/>
          </a:p>
        </p:txBody>
      </p:sp>
      <p:pic>
        <p:nvPicPr>
          <p:cNvPr descr="preencoded.png" id="439" name="Google Shape;439;g34e28eb245b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9" y="1164547"/>
            <a:ext cx="1438721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4e28eb245b_0_42"/>
          <p:cNvSpPr/>
          <p:nvPr/>
        </p:nvSpPr>
        <p:spPr>
          <a:xfrm>
            <a:off x="496127" y="2147800"/>
            <a:ext cx="18159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38761D"/>
                </a:solidFill>
              </a:rPr>
              <a:t>Customer Retention</a:t>
            </a:r>
            <a:endParaRPr b="1" i="0" sz="1300" u="none" cap="none" strike="noStrike">
              <a:solidFill>
                <a:srgbClr val="38761D"/>
              </a:solidFill>
            </a:endParaRPr>
          </a:p>
        </p:txBody>
      </p:sp>
      <p:sp>
        <p:nvSpPr>
          <p:cNvPr id="441" name="Google Shape;441;g34e28eb245b_0_42"/>
          <p:cNvSpPr/>
          <p:nvPr/>
        </p:nvSpPr>
        <p:spPr>
          <a:xfrm>
            <a:off x="496119" y="2403194"/>
            <a:ext cx="1918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Customer retention fuels sustainable growth</a:t>
            </a:r>
            <a:endParaRPr b="0" i="0" sz="800" u="none" cap="none" strike="noStrike"/>
          </a:p>
        </p:txBody>
      </p:sp>
      <p:pic>
        <p:nvPicPr>
          <p:cNvPr descr="preencoded.png" id="442" name="Google Shape;442;g34e28eb245b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908" y="1164547"/>
            <a:ext cx="1438721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4e28eb245b_0_42"/>
          <p:cNvSpPr/>
          <p:nvPr/>
        </p:nvSpPr>
        <p:spPr>
          <a:xfrm>
            <a:off x="2573900" y="2147800"/>
            <a:ext cx="1918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1155CC"/>
                </a:solidFill>
              </a:rPr>
              <a:t>Geographic Expansi</a:t>
            </a:r>
            <a:r>
              <a:rPr b="1" lang="en-US" sz="1300">
                <a:solidFill>
                  <a:srgbClr val="1155CC"/>
                </a:solidFill>
              </a:rPr>
              <a:t>on</a:t>
            </a:r>
            <a:endParaRPr b="1" i="0" sz="1100" u="none" cap="none" strike="noStrike">
              <a:solidFill>
                <a:srgbClr val="1155CC"/>
              </a:solidFill>
            </a:endParaRPr>
          </a:p>
        </p:txBody>
      </p:sp>
      <p:sp>
        <p:nvSpPr>
          <p:cNvPr id="444" name="Google Shape;444;g34e28eb245b_0_42"/>
          <p:cNvSpPr/>
          <p:nvPr/>
        </p:nvSpPr>
        <p:spPr>
          <a:xfrm>
            <a:off x="2573908" y="2403194"/>
            <a:ext cx="1918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Geographic expansion unlocks new markets</a:t>
            </a:r>
            <a:endParaRPr b="0" i="0" sz="800" u="none" cap="none" strike="noStrike"/>
          </a:p>
        </p:txBody>
      </p:sp>
      <p:pic>
        <p:nvPicPr>
          <p:cNvPr descr="preencoded.png" id="445" name="Google Shape;445;g34e28eb245b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1698" y="1164547"/>
            <a:ext cx="1438721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4e28eb245b_0_42"/>
          <p:cNvSpPr/>
          <p:nvPr/>
        </p:nvSpPr>
        <p:spPr>
          <a:xfrm>
            <a:off x="4651701" y="2147800"/>
            <a:ext cx="1643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351C75"/>
                </a:solidFill>
              </a:rPr>
              <a:t>Enhanced Marketing</a:t>
            </a:r>
            <a:endParaRPr b="1" i="0" sz="1300" u="none" cap="none" strike="noStrike">
              <a:solidFill>
                <a:srgbClr val="351C75"/>
              </a:solidFill>
            </a:endParaRPr>
          </a:p>
        </p:txBody>
      </p:sp>
      <p:sp>
        <p:nvSpPr>
          <p:cNvPr id="447" name="Google Shape;447;g34e28eb245b_0_42"/>
          <p:cNvSpPr/>
          <p:nvPr/>
        </p:nvSpPr>
        <p:spPr>
          <a:xfrm>
            <a:off x="4651697" y="2403194"/>
            <a:ext cx="1918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Enhanced marketing drives visibility</a:t>
            </a:r>
            <a:endParaRPr b="0" i="0" sz="800" u="none" cap="none" strike="noStrike"/>
          </a:p>
        </p:txBody>
      </p:sp>
      <p:pic>
        <p:nvPicPr>
          <p:cNvPr descr="preencoded.png" id="448" name="Google Shape;448;g34e28eb245b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9487" y="1164547"/>
            <a:ext cx="1438795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4e28eb245b_0_42"/>
          <p:cNvSpPr/>
          <p:nvPr/>
        </p:nvSpPr>
        <p:spPr>
          <a:xfrm>
            <a:off x="6784372" y="2136200"/>
            <a:ext cx="1643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741B47"/>
                </a:solidFill>
              </a:rPr>
              <a:t>Partner Co-branding</a:t>
            </a:r>
            <a:endParaRPr b="1" i="0" sz="1300" u="none" cap="none" strike="noStrike"/>
          </a:p>
        </p:txBody>
      </p:sp>
      <p:sp>
        <p:nvSpPr>
          <p:cNvPr id="450" name="Google Shape;450;g34e28eb245b_0_42"/>
          <p:cNvSpPr/>
          <p:nvPr/>
        </p:nvSpPr>
        <p:spPr>
          <a:xfrm>
            <a:off x="6729487" y="2403194"/>
            <a:ext cx="1918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Partner co-branding amplifies reach</a:t>
            </a:r>
            <a:endParaRPr b="0" i="0" sz="800" u="none" cap="none" strike="noStrike"/>
          </a:p>
        </p:txBody>
      </p:sp>
      <p:pic>
        <p:nvPicPr>
          <p:cNvPr descr="preencoded.png" id="451" name="Google Shape;451;g34e28eb245b_0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119" y="3135594"/>
            <a:ext cx="1438721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4e28eb245b_0_42"/>
          <p:cNvSpPr/>
          <p:nvPr/>
        </p:nvSpPr>
        <p:spPr>
          <a:xfrm>
            <a:off x="496119" y="4118835"/>
            <a:ext cx="1329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BF9000"/>
                </a:solidFill>
              </a:rPr>
              <a:t>Donor </a:t>
            </a:r>
            <a:r>
              <a:rPr b="1" i="0" lang="en-US" sz="1300" u="none" cap="none" strike="noStrike">
                <a:solidFill>
                  <a:srgbClr val="BF9000"/>
                </a:solidFill>
              </a:rPr>
              <a:t>Relations</a:t>
            </a:r>
            <a:endParaRPr b="1" i="0" sz="1300" u="none" cap="none" strike="noStrike">
              <a:solidFill>
                <a:srgbClr val="BF9000"/>
              </a:solidFill>
            </a:endParaRPr>
          </a:p>
        </p:txBody>
      </p:sp>
      <p:sp>
        <p:nvSpPr>
          <p:cNvPr id="453" name="Google Shape;453;g34e28eb245b_0_42"/>
          <p:cNvSpPr/>
          <p:nvPr/>
        </p:nvSpPr>
        <p:spPr>
          <a:xfrm>
            <a:off x="496119" y="4374240"/>
            <a:ext cx="1918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Donor relations strengthen loyalty</a:t>
            </a:r>
            <a:endParaRPr b="0" i="0" sz="800" u="none" cap="none" strike="noStrike"/>
          </a:p>
        </p:txBody>
      </p:sp>
      <p:pic>
        <p:nvPicPr>
          <p:cNvPr descr="preencoded.png" id="454" name="Google Shape;454;g34e28eb245b_0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3908" y="3135594"/>
            <a:ext cx="1438721" cy="8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4e28eb245b_0_42"/>
          <p:cNvSpPr/>
          <p:nvPr/>
        </p:nvSpPr>
        <p:spPr>
          <a:xfrm>
            <a:off x="2573897" y="4118825"/>
            <a:ext cx="1918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Crimson Pro"/>
              <a:buNone/>
            </a:pPr>
            <a:r>
              <a:rPr b="1" i="0" lang="en-US" sz="1300" u="none" cap="none" strike="noStrike">
                <a:solidFill>
                  <a:srgbClr val="990000"/>
                </a:solidFill>
              </a:rPr>
              <a:t>Streamlined Processes</a:t>
            </a:r>
            <a:endParaRPr b="1" i="0" sz="1300" u="none" cap="none" strike="noStrike">
              <a:solidFill>
                <a:srgbClr val="990000"/>
              </a:solidFill>
            </a:endParaRPr>
          </a:p>
        </p:txBody>
      </p:sp>
      <p:sp>
        <p:nvSpPr>
          <p:cNvPr id="456" name="Google Shape;456;g34e28eb245b_0_42"/>
          <p:cNvSpPr/>
          <p:nvPr/>
        </p:nvSpPr>
        <p:spPr>
          <a:xfrm>
            <a:off x="2573900" y="4374256"/>
            <a:ext cx="1918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800"/>
              <a:buFont typeface="Heebo"/>
              <a:buNone/>
            </a:pPr>
            <a:r>
              <a:rPr lang="en-US"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Like KYC, Partner Onboarding </a:t>
            </a:r>
            <a:r>
              <a:rPr b="0" i="0" lang="en-US" sz="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Streamlined to  boost efficiency</a:t>
            </a:r>
            <a:endParaRPr b="0" i="0" sz="800" u="none" cap="none" strike="noStrike"/>
          </a:p>
        </p:txBody>
      </p:sp>
      <p:sp>
        <p:nvSpPr>
          <p:cNvPr id="457" name="Google Shape;457;g34e28eb245b_0_42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dac7b829a_2_269"/>
          <p:cNvSpPr txBox="1"/>
          <p:nvPr>
            <p:ph idx="1" type="body"/>
          </p:nvPr>
        </p:nvSpPr>
        <p:spPr>
          <a:xfrm>
            <a:off x="628650" y="1231779"/>
            <a:ext cx="78867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/>
              <a:t>Section 1: </a:t>
            </a:r>
            <a:r>
              <a:rPr lang="en-US" sz="2000"/>
              <a:t>Executive Context</a:t>
            </a:r>
            <a:endParaRPr sz="20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/>
              <a:t>Section 2: Situation Analysis</a:t>
            </a:r>
            <a:endParaRPr sz="20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/>
              <a:t>Section 3: Competitive Benchmarking</a:t>
            </a:r>
            <a:endParaRPr sz="20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/>
              <a:t>Section 4: Strategy &amp; Roadmap</a:t>
            </a:r>
            <a:endParaRPr sz="2000"/>
          </a:p>
        </p:txBody>
      </p:sp>
      <p:sp>
        <p:nvSpPr>
          <p:cNvPr id="284" name="Google Shape;284;g34dac7b829a_2_269"/>
          <p:cNvSpPr txBox="1"/>
          <p:nvPr>
            <p:ph type="title"/>
          </p:nvPr>
        </p:nvSpPr>
        <p:spPr>
          <a:xfrm>
            <a:off x="640803" y="219823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</a:rPr>
              <a:t>Table of Contents</a:t>
            </a:r>
            <a:endParaRPr sz="3000">
              <a:solidFill>
                <a:srgbClr val="0C343D"/>
              </a:solidFill>
            </a:endParaRPr>
          </a:p>
        </p:txBody>
      </p:sp>
      <p:sp>
        <p:nvSpPr>
          <p:cNvPr id="285" name="Google Shape;285;g34dac7b829a_2_269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2EEEE"/>
                </a:solidFill>
              </a:rPr>
              <a:t>‹#›</a:t>
            </a:fld>
            <a:endParaRPr>
              <a:solidFill>
                <a:srgbClr val="F2EEE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e28eb245b_0_67"/>
          <p:cNvSpPr/>
          <p:nvPr/>
        </p:nvSpPr>
        <p:spPr>
          <a:xfrm>
            <a:off x="2693875" y="3674625"/>
            <a:ext cx="5694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900"/>
              <a:buFont typeface="Crimson Pro SemiBold"/>
              <a:buNone/>
            </a:pPr>
            <a:r>
              <a:rPr b="1" lang="en-US" sz="2000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</a:rPr>
              <a:t>External Growth - Strategic Partnerships &amp; Channels</a:t>
            </a:r>
            <a:endParaRPr sz="2000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1500"/>
              <a:buFont typeface="Crimson Pro"/>
              <a:buNone/>
            </a:pPr>
            <a:r>
              <a:t/>
            </a:r>
            <a:endParaRPr sz="1500">
              <a:solidFill>
                <a:srgbClr val="152D47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pic>
        <p:nvPicPr>
          <p:cNvPr descr="preencoded.png" id="464" name="Google Shape;464;g34e28eb245b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67" y="129927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4e28eb245b_0_67"/>
          <p:cNvSpPr/>
          <p:nvPr/>
        </p:nvSpPr>
        <p:spPr>
          <a:xfrm>
            <a:off x="388381" y="975100"/>
            <a:ext cx="15585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990000"/>
                </a:solidFill>
              </a:rPr>
              <a:t>Advisory Services</a:t>
            </a:r>
            <a:endParaRPr b="1" i="0" sz="1300" u="none" cap="none" strike="noStrike">
              <a:solidFill>
                <a:srgbClr val="990000"/>
              </a:solidFill>
            </a:endParaRPr>
          </a:p>
        </p:txBody>
      </p:sp>
      <p:sp>
        <p:nvSpPr>
          <p:cNvPr id="466" name="Google Shape;466;g34e28eb245b_0_67"/>
          <p:cNvSpPr/>
          <p:nvPr/>
        </p:nvSpPr>
        <p:spPr>
          <a:xfrm>
            <a:off x="388375" y="1148400"/>
            <a:ext cx="1884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Advisory services extend expertise to clients seeking specialized guidanc</a:t>
            </a:r>
            <a:r>
              <a:rPr b="0" i="0" lang="en-US" sz="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</a:t>
            </a:r>
            <a:endParaRPr b="0" i="0" sz="600" u="none" cap="none" strike="noStrike"/>
          </a:p>
        </p:txBody>
      </p:sp>
      <p:pic>
        <p:nvPicPr>
          <p:cNvPr descr="preencoded.png" id="467" name="Google Shape;467;g34e28eb245b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233" y="129927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4e28eb245b_0_67"/>
          <p:cNvSpPr/>
          <p:nvPr/>
        </p:nvSpPr>
        <p:spPr>
          <a:xfrm>
            <a:off x="2272975" y="975100"/>
            <a:ext cx="2009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lang="en-US" sz="1300">
                <a:solidFill>
                  <a:srgbClr val="B45F06"/>
                </a:solidFill>
              </a:rPr>
              <a:t>Ta</a:t>
            </a:r>
            <a:r>
              <a:rPr b="1" i="0" lang="en-US" sz="1300" u="none" cap="none" strike="noStrike">
                <a:solidFill>
                  <a:srgbClr val="B45F06"/>
                </a:solidFill>
              </a:rPr>
              <a:t>x &amp; Event Management</a:t>
            </a:r>
            <a:endParaRPr b="1" i="0" sz="1300" u="none" cap="none" strike="noStrike">
              <a:solidFill>
                <a:srgbClr val="B45F06"/>
              </a:solidFill>
            </a:endParaRPr>
          </a:p>
        </p:txBody>
      </p:sp>
      <p:sp>
        <p:nvSpPr>
          <p:cNvPr id="469" name="Google Shape;469;g34e28eb245b_0_67"/>
          <p:cNvSpPr/>
          <p:nvPr/>
        </p:nvSpPr>
        <p:spPr>
          <a:xfrm>
            <a:off x="2507225" y="1148400"/>
            <a:ext cx="1884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lang="en-US" sz="1200">
                <a:solidFill>
                  <a:srgbClr val="4C4C4D"/>
                </a:solidFill>
              </a:rPr>
              <a:t>Tax/event management fills client needs with comprehensive solutions</a:t>
            </a:r>
            <a:endParaRPr i="0" sz="1200" u="none" cap="none" strike="noStrike"/>
          </a:p>
        </p:txBody>
      </p:sp>
      <p:pic>
        <p:nvPicPr>
          <p:cNvPr descr="preencoded.png" id="470" name="Google Shape;470;g34e28eb245b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099" y="129927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4e28eb245b_0_67"/>
          <p:cNvSpPr/>
          <p:nvPr/>
        </p:nvSpPr>
        <p:spPr>
          <a:xfrm>
            <a:off x="4626101" y="975100"/>
            <a:ext cx="14934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38761D"/>
                </a:solidFill>
              </a:rPr>
              <a:t>Premium Analytics</a:t>
            </a:r>
            <a:endParaRPr b="1" i="0" sz="1300" u="none" cap="none" strike="noStrike">
              <a:solidFill>
                <a:srgbClr val="38761D"/>
              </a:solidFill>
            </a:endParaRPr>
          </a:p>
        </p:txBody>
      </p:sp>
      <p:sp>
        <p:nvSpPr>
          <p:cNvPr id="472" name="Google Shape;472;g34e28eb245b_0_67"/>
          <p:cNvSpPr/>
          <p:nvPr/>
        </p:nvSpPr>
        <p:spPr>
          <a:xfrm>
            <a:off x="4626100" y="1148400"/>
            <a:ext cx="1884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Premium analytics creates value-add through data-driven insights</a:t>
            </a:r>
            <a:endParaRPr i="0" sz="1200" u="none" cap="none" strike="noStrike"/>
          </a:p>
        </p:txBody>
      </p:sp>
      <p:pic>
        <p:nvPicPr>
          <p:cNvPr descr="preencoded.png" id="473" name="Google Shape;473;g34e28eb245b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4965" y="129927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4e28eb245b_0_67"/>
          <p:cNvSpPr/>
          <p:nvPr/>
        </p:nvSpPr>
        <p:spPr>
          <a:xfrm>
            <a:off x="6744985" y="975100"/>
            <a:ext cx="18300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134F5C"/>
                </a:solidFill>
              </a:rPr>
              <a:t>White-Label Licensing</a:t>
            </a:r>
            <a:endParaRPr b="1" i="0" sz="1300" u="none" cap="none" strike="noStrike">
              <a:solidFill>
                <a:srgbClr val="134F5C"/>
              </a:solidFill>
            </a:endParaRPr>
          </a:p>
        </p:txBody>
      </p:sp>
      <p:sp>
        <p:nvSpPr>
          <p:cNvPr id="475" name="Google Shape;475;g34e28eb245b_0_67"/>
          <p:cNvSpPr/>
          <p:nvPr/>
        </p:nvSpPr>
        <p:spPr>
          <a:xfrm>
            <a:off x="6744975" y="1148400"/>
            <a:ext cx="2133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White-label licensing expands reach through partner distribution</a:t>
            </a:r>
            <a:endParaRPr i="0" sz="1200" u="none" cap="none" strike="noStrike"/>
          </a:p>
        </p:txBody>
      </p:sp>
      <p:pic>
        <p:nvPicPr>
          <p:cNvPr descr="preencoded.png" id="476" name="Google Shape;476;g34e28eb245b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367" y="1797546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4e28eb245b_0_67"/>
          <p:cNvSpPr/>
          <p:nvPr/>
        </p:nvSpPr>
        <p:spPr>
          <a:xfrm>
            <a:off x="388381" y="2642700"/>
            <a:ext cx="15585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1155CC"/>
                </a:solidFill>
              </a:rPr>
              <a:t>Service Bundling</a:t>
            </a:r>
            <a:endParaRPr b="1" i="0" sz="1300" u="none" cap="none" strike="noStrike">
              <a:solidFill>
                <a:srgbClr val="1155CC"/>
              </a:solidFill>
            </a:endParaRPr>
          </a:p>
        </p:txBody>
      </p:sp>
      <p:sp>
        <p:nvSpPr>
          <p:cNvPr id="478" name="Google Shape;478;g34e28eb245b_0_67"/>
          <p:cNvSpPr/>
          <p:nvPr/>
        </p:nvSpPr>
        <p:spPr>
          <a:xfrm>
            <a:off x="276625" y="2816000"/>
            <a:ext cx="1941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Service bundling establishes baseline target for enhanced client val</a:t>
            </a:r>
            <a:r>
              <a:rPr lang="en-US" sz="1200">
                <a:solidFill>
                  <a:srgbClr val="4C4C4D"/>
                </a:solidFill>
              </a:rPr>
              <a:t>ue</a:t>
            </a:r>
            <a:endParaRPr b="0" i="0" sz="600" u="none" cap="none" strike="noStrike"/>
          </a:p>
        </p:txBody>
      </p:sp>
      <p:pic>
        <p:nvPicPr>
          <p:cNvPr descr="preencoded.png" id="479" name="Google Shape;479;g34e28eb245b_0_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7233" y="1797546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4e28eb245b_0_67"/>
          <p:cNvSpPr/>
          <p:nvPr/>
        </p:nvSpPr>
        <p:spPr>
          <a:xfrm>
            <a:off x="2507226" y="2642700"/>
            <a:ext cx="18300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134F5C"/>
                </a:solidFill>
              </a:rPr>
              <a:t>Diaspora Partnerships</a:t>
            </a:r>
            <a:endParaRPr b="1" i="0" sz="1300" u="none" cap="none" strike="noStrike">
              <a:solidFill>
                <a:srgbClr val="134F5C"/>
              </a:solidFill>
            </a:endParaRPr>
          </a:p>
        </p:txBody>
      </p:sp>
      <p:sp>
        <p:nvSpPr>
          <p:cNvPr id="481" name="Google Shape;481;g34e28eb245b_0_67"/>
          <p:cNvSpPr/>
          <p:nvPr/>
        </p:nvSpPr>
        <p:spPr>
          <a:xfrm>
            <a:off x="2507224" y="2816000"/>
            <a:ext cx="18300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Mobile payment integration connecting global communitie</a:t>
            </a:r>
            <a:r>
              <a:rPr b="0" i="0" lang="en-US" sz="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</a:t>
            </a:r>
            <a:endParaRPr b="0" i="0" sz="600" u="none" cap="none" strike="noStrike"/>
          </a:p>
        </p:txBody>
      </p:sp>
      <p:pic>
        <p:nvPicPr>
          <p:cNvPr descr="preencoded.png" id="482" name="Google Shape;482;g34e28eb245b_0_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6099" y="1797546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34e28eb245b_0_67"/>
          <p:cNvSpPr/>
          <p:nvPr/>
        </p:nvSpPr>
        <p:spPr>
          <a:xfrm>
            <a:off x="4626100" y="2642700"/>
            <a:ext cx="19419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351C75"/>
                </a:solidFill>
              </a:rPr>
              <a:t>Educational Alliances</a:t>
            </a:r>
            <a:endParaRPr b="1" i="0" sz="1300" u="none" cap="none" strike="noStrike">
              <a:solidFill>
                <a:srgbClr val="351C75"/>
              </a:solidFill>
            </a:endParaRPr>
          </a:p>
        </p:txBody>
      </p:sp>
      <p:sp>
        <p:nvSpPr>
          <p:cNvPr id="484" name="Google Shape;484;g34e28eb245b_0_67"/>
          <p:cNvSpPr/>
          <p:nvPr/>
        </p:nvSpPr>
        <p:spPr>
          <a:xfrm>
            <a:off x="4626100" y="2816000"/>
            <a:ext cx="13071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University and youth engagement expanding educational reac</a:t>
            </a:r>
            <a:r>
              <a:rPr b="0" i="0" lang="en-US" sz="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</a:t>
            </a:r>
            <a:endParaRPr b="0" i="0" sz="600" u="none" cap="none" strike="noStrike"/>
          </a:p>
        </p:txBody>
      </p:sp>
      <p:pic>
        <p:nvPicPr>
          <p:cNvPr descr="preencoded.png" id="485" name="Google Shape;485;g34e28eb245b_0_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44965" y="1797546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34e28eb245b_0_67"/>
          <p:cNvSpPr/>
          <p:nvPr/>
        </p:nvSpPr>
        <p:spPr>
          <a:xfrm>
            <a:off x="6744983" y="2642700"/>
            <a:ext cx="21336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741B47"/>
                </a:solidFill>
              </a:rPr>
              <a:t>Point of Sale - App &amp; Check-o</a:t>
            </a:r>
            <a:r>
              <a:rPr b="1" lang="en-US" sz="1300">
                <a:solidFill>
                  <a:srgbClr val="741B47"/>
                </a:solidFill>
              </a:rPr>
              <a:t>ut</a:t>
            </a:r>
            <a:endParaRPr b="0" i="0" sz="700" u="none" cap="none" strike="noStrike"/>
          </a:p>
        </p:txBody>
      </p:sp>
      <p:sp>
        <p:nvSpPr>
          <p:cNvPr id="487" name="Google Shape;487;g34e28eb245b_0_67"/>
          <p:cNvSpPr/>
          <p:nvPr/>
        </p:nvSpPr>
        <p:spPr>
          <a:xfrm>
            <a:off x="6239525" y="3134800"/>
            <a:ext cx="2302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lang="en-US" sz="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</a:t>
            </a:r>
            <a:r>
              <a:rPr i="0" lang="en-US" sz="1200" u="none" cap="none" strike="noStrike">
                <a:solidFill>
                  <a:srgbClr val="4C4C4D"/>
                </a:solidFill>
              </a:rPr>
              <a:t>POS and embedded giving enhancing transaction capabilities</a:t>
            </a:r>
            <a:endParaRPr i="0" sz="1200" u="none" cap="none" strike="noStrike"/>
          </a:p>
        </p:txBody>
      </p:sp>
      <p:pic>
        <p:nvPicPr>
          <p:cNvPr descr="preencoded.png" id="488" name="Google Shape;488;g34e28eb245b_0_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8367" y="3465165"/>
            <a:ext cx="1306934" cy="80769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4e28eb245b_0_67"/>
          <p:cNvSpPr/>
          <p:nvPr/>
        </p:nvSpPr>
        <p:spPr>
          <a:xfrm>
            <a:off x="388373" y="4310325"/>
            <a:ext cx="21189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700"/>
              <a:buFont typeface="Crimson Pro"/>
              <a:buNone/>
            </a:pPr>
            <a:r>
              <a:rPr b="1" i="0" lang="en-US" sz="1300" u="none" cap="none" strike="noStrike">
                <a:solidFill>
                  <a:srgbClr val="85200C"/>
                </a:solidFill>
              </a:rPr>
              <a:t>Institutional Funding</a:t>
            </a:r>
            <a:endParaRPr b="1" i="0" sz="1300" u="none" cap="none" strike="noStrike">
              <a:solidFill>
                <a:srgbClr val="85200C"/>
              </a:solidFill>
            </a:endParaRPr>
          </a:p>
        </p:txBody>
      </p:sp>
      <p:sp>
        <p:nvSpPr>
          <p:cNvPr id="490" name="Google Shape;490;g34e28eb245b_0_67"/>
          <p:cNvSpPr/>
          <p:nvPr/>
        </p:nvSpPr>
        <p:spPr>
          <a:xfrm>
            <a:off x="2272976" y="4005900"/>
            <a:ext cx="13068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6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G</a:t>
            </a:r>
            <a:r>
              <a:rPr lang="en-US" sz="1200">
                <a:solidFill>
                  <a:srgbClr val="4C4C4D"/>
                </a:solidFill>
              </a:rPr>
              <a:t>o</a:t>
            </a:r>
            <a:r>
              <a:rPr i="0" lang="en-US" sz="1200" u="none" cap="none" strike="noStrike">
                <a:solidFill>
                  <a:srgbClr val="4C4C4D"/>
                </a:solidFill>
              </a:rPr>
              <a:t>vernment and foundation support providing financial backing</a:t>
            </a:r>
            <a:endParaRPr i="0" sz="1200" u="none" cap="none" strike="noStrike"/>
          </a:p>
        </p:txBody>
      </p:sp>
      <p:sp>
        <p:nvSpPr>
          <p:cNvPr id="491" name="Google Shape;491;g34e28eb245b_0_67"/>
          <p:cNvSpPr txBox="1"/>
          <p:nvPr>
            <p:ph idx="12" type="sldNum"/>
          </p:nvPr>
        </p:nvSpPr>
        <p:spPr>
          <a:xfrm>
            <a:off x="7010400" y="5450233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ce424b1dd_0_16"/>
          <p:cNvSpPr txBox="1"/>
          <p:nvPr/>
        </p:nvSpPr>
        <p:spPr>
          <a:xfrm>
            <a:off x="152400" y="-146600"/>
            <a:ext cx="8776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We’ve identified</a:t>
            </a:r>
            <a:r>
              <a:rPr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Indonesia</a:t>
            </a:r>
            <a:r>
              <a:rPr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China</a:t>
            </a:r>
            <a:r>
              <a:rPr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Australia</a:t>
            </a:r>
            <a:r>
              <a:rPr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Mexico</a:t>
            </a:r>
            <a:r>
              <a:rPr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0" lang="en-US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South Africa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the most promising markets for digital giving expansion, based on </a:t>
            </a: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population size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philanthropic behavior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 growth potential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Indonesia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(270 million, 5% GDP growth): Leading in global giving rates, with platforms like GoGetFunding and SimplyGiving.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China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(1.4 billion, 5% growth): Contributes $16 billion annually, focusing on digital initiatives, especially through SimplyGiving.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Australia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($9.5 billion in giving): A mature, high-trust market ideal for testing innovations.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Mexico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($5 billion in giving): Supported by GoFundMe, this market benefits from a growing middle class and cultural alignment.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South Africa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($1.5 billion in giving): An emerging market with significant needs, offering opportunities for impactful philanthropy.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g34ce424b1dd_0_16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dac7b829a_3_110"/>
          <p:cNvSpPr txBox="1"/>
          <p:nvPr>
            <p:ph type="title"/>
          </p:nvPr>
        </p:nvSpPr>
        <p:spPr>
          <a:xfrm>
            <a:off x="165850" y="56046"/>
            <a:ext cx="8229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3-Year Roadmap (2025–2028)</a:t>
            </a:r>
            <a:endParaRPr b="1" sz="3000">
              <a:solidFill>
                <a:srgbClr val="0C343D"/>
              </a:solidFill>
            </a:endParaRPr>
          </a:p>
        </p:txBody>
      </p:sp>
      <p:graphicFrame>
        <p:nvGraphicFramePr>
          <p:cNvPr id="503" name="Google Shape;503;g34dac7b829a_3_110"/>
          <p:cNvGraphicFramePr/>
          <p:nvPr/>
        </p:nvGraphicFramePr>
        <p:xfrm>
          <a:off x="165850" y="71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{4F6BD43D-1056-44CA-8CA0-B12C20FF4121}</a:tableStyleId>
              </a:tblPr>
              <a:tblGrid>
                <a:gridCol w="3099325"/>
                <a:gridCol w="3235000"/>
                <a:gridCol w="245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FY 2025 (low hanging fruits)</a:t>
                      </a:r>
                      <a:endParaRPr b="1"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Foundation Building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FY 2026 (low hanging fruits)</a:t>
                      </a:r>
                      <a:endParaRPr b="1"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Scaling Operations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FY 2027</a:t>
                      </a:r>
                      <a:endParaRPr b="1"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Achieving Scale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Kick off ATLAS-powered NGO vetting &amp; onboarding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Begin donor segmentation &amp; personalization pilots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Partner with top 5 marketing agencies for P2P donor engagement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Start $1/day donor campaign with matching fund corporates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Launch co-branded fundraising with 10 corporate partners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Participate in 3 global giving events (e.g., GivingTuesday)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Donor Relationship Management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Track Repeat Donors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IG: 500k, YT: 211.5k, TikTok: 10.1k 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Expand CSR white-label tools to 50+ corporates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Localize platform in 5 additional languages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Activate mobile giving in 6 new geographies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Launch monthly donor subscription campaign with influencers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Host 5 hybrid storytelling/donor showcase events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Scale DAF + crypto-giving pilot tools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Expand presence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in 3 countries (Indonesia, Nigeria, Mexico)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Scale-up non core activities - revenue realization </a:t>
                      </a:r>
                      <a:r>
                        <a:rPr lang="en-US" sz="1300"/>
                        <a:t> via analytics &amp; event services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Launch global “impact transparency” engine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Expand regional field hubs across Africa, Asia, LATAM</a:t>
                      </a:r>
                      <a:endParaRPr sz="13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-US" sz="1300"/>
                        <a:t>Reach 100K active NGOs and 1M recurring donors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4" name="Google Shape;504;g34dac7b829a_3_1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4dac7b829a_3_11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dac7b829a_3_178"/>
          <p:cNvSpPr txBox="1"/>
          <p:nvPr>
            <p:ph idx="1" type="body"/>
          </p:nvPr>
        </p:nvSpPr>
        <p:spPr>
          <a:xfrm>
            <a:off x="115800" y="646200"/>
            <a:ext cx="9144000" cy="4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We’ve identified critical performance indicators to drive sustained donor engagement, improved user experience, and measurable campaign ROI.</a:t>
            </a:r>
            <a:br>
              <a:rPr lang="en-US" sz="1200">
                <a:solidFill>
                  <a:schemeClr val="dk1"/>
                </a:solidFill>
              </a:rPr>
            </a:br>
            <a:r>
              <a:rPr b="1" lang="en-US" sz="1500">
                <a:solidFill>
                  <a:srgbClr val="6AA84F"/>
                </a:solidFill>
              </a:rPr>
              <a:t>Core Performance Metrics</a:t>
            </a:r>
            <a:endParaRPr b="1" sz="1500">
              <a:solidFill>
                <a:srgbClr val="6AA84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Donor Retention Rate</a:t>
            </a:r>
            <a:r>
              <a:rPr lang="en-US" sz="1200">
                <a:solidFill>
                  <a:schemeClr val="dk1"/>
                </a:solidFill>
              </a:rPr>
              <a:t>: Target </a:t>
            </a:r>
            <a:r>
              <a:rPr b="1" lang="en-US" sz="1200">
                <a:solidFill>
                  <a:schemeClr val="dk1"/>
                </a:solidFill>
              </a:rPr>
              <a:t>30%</a:t>
            </a:r>
            <a:r>
              <a:rPr lang="en-US" sz="1200">
                <a:solidFill>
                  <a:schemeClr val="dk1"/>
                </a:solidFill>
              </a:rPr>
              <a:t> (current ~7%)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Campaign ROI per Dollar</a:t>
            </a:r>
            <a:r>
              <a:rPr lang="en-US" sz="1200">
                <a:solidFill>
                  <a:schemeClr val="dk1"/>
                </a:solidFill>
              </a:rPr>
              <a:t>: Achieve </a:t>
            </a:r>
            <a:r>
              <a:rPr b="1" lang="en-US" sz="1200">
                <a:solidFill>
                  <a:schemeClr val="dk1"/>
                </a:solidFill>
              </a:rPr>
              <a:t>4.2x</a:t>
            </a:r>
            <a:r>
              <a:rPr lang="en-US" sz="1200">
                <a:solidFill>
                  <a:schemeClr val="dk1"/>
                </a:solidFill>
              </a:rPr>
              <a:t>, in line with top-performing platforms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Email Click Rate</a:t>
            </a:r>
            <a:r>
              <a:rPr lang="en-US" sz="1200">
                <a:solidFill>
                  <a:schemeClr val="dk1"/>
                </a:solidFill>
              </a:rPr>
              <a:t>: Increase open and click-through rates via segmentation and A/B testing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Donor Repeat Rate</a:t>
            </a:r>
            <a:r>
              <a:rPr lang="en-US" sz="1200">
                <a:solidFill>
                  <a:schemeClr val="dk1"/>
                </a:solidFill>
              </a:rPr>
              <a:t>: Boost frequency of giving through lifecycle campaigns and personalized outreach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E69138"/>
                </a:solidFill>
              </a:rPr>
              <a:t> User Experience &amp; Platform Engagement</a:t>
            </a:r>
            <a:endParaRPr b="1" sz="1500">
              <a:solidFill>
                <a:srgbClr val="E6913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Conversion Uplift via UX</a:t>
            </a:r>
            <a:r>
              <a:rPr lang="en-US" sz="1200">
                <a:solidFill>
                  <a:schemeClr val="dk1"/>
                </a:solidFill>
              </a:rPr>
              <a:t>: Target </a:t>
            </a:r>
            <a:r>
              <a:rPr b="1" lang="en-US" sz="1200">
                <a:solidFill>
                  <a:schemeClr val="dk1"/>
                </a:solidFill>
              </a:rPr>
              <a:t>+28%</a:t>
            </a:r>
            <a:r>
              <a:rPr lang="en-US" sz="1200">
                <a:solidFill>
                  <a:schemeClr val="dk1"/>
                </a:solidFill>
              </a:rPr>
              <a:t> through UI improvements and simplified donation flows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Website UI Improvements</a:t>
            </a:r>
            <a:r>
              <a:rPr lang="en-US" sz="1200">
                <a:solidFill>
                  <a:schemeClr val="dk1"/>
                </a:solidFill>
              </a:rPr>
              <a:t>: Implement accessibility and mobile-first design updates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App Usage</a:t>
            </a:r>
            <a:r>
              <a:rPr lang="en-US" sz="1200">
                <a:solidFill>
                  <a:schemeClr val="dk1"/>
                </a:solidFill>
              </a:rPr>
              <a:t>: Drive higher engagement through push notifications and in-app storytelling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Multilingual Traffic Growth</a:t>
            </a:r>
            <a:r>
              <a:rPr lang="en-US" sz="1200">
                <a:solidFill>
                  <a:schemeClr val="dk1"/>
                </a:solidFill>
              </a:rPr>
              <a:t>: Scale to </a:t>
            </a:r>
            <a:r>
              <a:rPr b="1" lang="en-US" sz="1200">
                <a:solidFill>
                  <a:schemeClr val="dk1"/>
                </a:solidFill>
              </a:rPr>
              <a:t>5x growth</a:t>
            </a:r>
            <a:r>
              <a:rPr lang="en-US" sz="1200">
                <a:solidFill>
                  <a:schemeClr val="dk1"/>
                </a:solidFill>
              </a:rPr>
              <a:t> by launching in </a:t>
            </a:r>
            <a:r>
              <a:rPr b="1" lang="en-US" sz="1200">
                <a:solidFill>
                  <a:schemeClr val="dk1"/>
                </a:solidFill>
              </a:rPr>
              <a:t>8 new languages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A64D79"/>
                </a:solidFill>
              </a:rPr>
              <a:t>Donor Relationship &amp; Stewardship</a:t>
            </a:r>
            <a:endParaRPr b="1" sz="1500">
              <a:solidFill>
                <a:srgbClr val="A64D7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Annual Thank-You Campaigns</a:t>
            </a:r>
            <a:r>
              <a:rPr lang="en-US" sz="1200">
                <a:solidFill>
                  <a:schemeClr val="dk1"/>
                </a:solidFill>
              </a:rPr>
              <a:t>: Ensure all donors receive personalized, meaningful acknowledgments to encourage future giving</a:t>
            </a:r>
            <a:endParaRPr sz="1200"/>
          </a:p>
        </p:txBody>
      </p:sp>
      <p:sp>
        <p:nvSpPr>
          <p:cNvPr id="511" name="Google Shape;511;g34dac7b829a_3_178"/>
          <p:cNvSpPr txBox="1"/>
          <p:nvPr>
            <p:ph type="title"/>
          </p:nvPr>
        </p:nvSpPr>
        <p:spPr>
          <a:xfrm>
            <a:off x="202828" y="-3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Final Metrics &amp; KPIs</a:t>
            </a:r>
            <a:endParaRPr sz="3000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34dac7b829a_3_17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bcc63dce6_0_224"/>
          <p:cNvSpPr txBox="1"/>
          <p:nvPr>
            <p:ph type="title"/>
          </p:nvPr>
        </p:nvSpPr>
        <p:spPr>
          <a:xfrm>
            <a:off x="381000" y="-22833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Key metrics to be tracked</a:t>
            </a:r>
            <a:endParaRPr b="1" sz="3000">
              <a:solidFill>
                <a:srgbClr val="0C343D"/>
              </a:solidFill>
            </a:endParaRPr>
          </a:p>
        </p:txBody>
      </p:sp>
      <p:pic>
        <p:nvPicPr>
          <p:cNvPr id="518" name="Google Shape;518;g34bcc63dce6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88715"/>
            <a:ext cx="8066390" cy="422883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4bcc63dce6_0_224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dac7b829a_0_0"/>
          <p:cNvSpPr txBox="1"/>
          <p:nvPr>
            <p:ph type="title"/>
          </p:nvPr>
        </p:nvSpPr>
        <p:spPr>
          <a:xfrm>
            <a:off x="457200" y="2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000">
                <a:solidFill>
                  <a:srgbClr val="0C343D"/>
                </a:solidFill>
              </a:rPr>
              <a:t>Investment Required - 0.5% of $1Bn</a:t>
            </a:r>
            <a:endParaRPr b="1" sz="3000">
              <a:solidFill>
                <a:srgbClr val="0C343D"/>
              </a:solidFill>
            </a:endParaRPr>
          </a:p>
        </p:txBody>
      </p:sp>
      <p:pic>
        <p:nvPicPr>
          <p:cNvPr id="525" name="Google Shape;525;g34dac7b829a_0_0"/>
          <p:cNvPicPr preferRelativeResize="0"/>
          <p:nvPr/>
        </p:nvPicPr>
        <p:blipFill rotWithShape="1">
          <a:blip r:embed="rId3">
            <a:alphaModFix/>
          </a:blip>
          <a:srcRect b="0" l="0" r="52642" t="0"/>
          <a:stretch/>
        </p:blipFill>
        <p:spPr>
          <a:xfrm>
            <a:off x="2365375" y="772750"/>
            <a:ext cx="4251175" cy="3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4dac7b829a_0_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e28eb245b_0_101"/>
          <p:cNvSpPr txBox="1"/>
          <p:nvPr>
            <p:ph type="title"/>
          </p:nvPr>
        </p:nvSpPr>
        <p:spPr>
          <a:xfrm>
            <a:off x="548325" y="20350"/>
            <a:ext cx="82080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500">
                <a:solidFill>
                  <a:srgbClr val="0C343D"/>
                </a:solidFill>
              </a:rPr>
              <a:t>Global philanthropy market is projected to exceed $1 trillion by 2030</a:t>
            </a:r>
            <a:endParaRPr b="1" sz="2500">
              <a:solidFill>
                <a:srgbClr val="0C343D"/>
              </a:solidFill>
            </a:endParaRPr>
          </a:p>
        </p:txBody>
      </p:sp>
      <p:sp>
        <p:nvSpPr>
          <p:cNvPr id="532" name="Google Shape;532;g34e28eb245b_0_101"/>
          <p:cNvSpPr txBox="1"/>
          <p:nvPr>
            <p:ph idx="1" type="body"/>
          </p:nvPr>
        </p:nvSpPr>
        <p:spPr>
          <a:xfrm>
            <a:off x="540300" y="628600"/>
            <a:ext cx="8520600" cy="4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-US" sz="1520">
                <a:solidFill>
                  <a:srgbClr val="B45F06"/>
                </a:solidFill>
              </a:rPr>
              <a:t>Current Cause Areas</a:t>
            </a:r>
            <a:endParaRPr b="1" sz="1520">
              <a:solidFill>
                <a:srgbClr val="B45F06"/>
              </a:solidFill>
            </a:endParaRPr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Disaster Relief and Humanitarian Aid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Health and Medical Research (top 10% in US)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Education and Human Services (basic needs, poverty alleviation)Environment/Climate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Environment/Climate (Bezos Earth Fund, momentum into environmental philanthropy since 2023)</a:t>
            </a:r>
            <a:endParaRPr sz="14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5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-US" sz="1520">
                <a:solidFill>
                  <a:srgbClr val="A64D79"/>
                </a:solidFill>
              </a:rPr>
              <a:t>Emerging Cause Areas</a:t>
            </a:r>
            <a:endParaRPr b="1" sz="1520">
              <a:solidFill>
                <a:srgbClr val="A64D79"/>
              </a:solidFill>
            </a:endParaRPr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Climate and Environment - Segments like renewable energy access, reforestation, and climate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Social Justice and Equity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Global Development and </a:t>
            </a:r>
            <a:r>
              <a:rPr b="1" lang="en-US" sz="1420"/>
              <a:t>South-South Giving</a:t>
            </a:r>
            <a:endParaRPr b="1" sz="14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-US" sz="1520">
                <a:solidFill>
                  <a:srgbClr val="BF9000"/>
                </a:solidFill>
              </a:rPr>
              <a:t>Projections for 2030</a:t>
            </a:r>
            <a:r>
              <a:rPr b="1" lang="en-US" sz="1420">
                <a:solidFill>
                  <a:srgbClr val="BF9000"/>
                </a:solidFill>
              </a:rPr>
              <a:t> </a:t>
            </a:r>
            <a:r>
              <a:rPr b="1" lang="en-US" sz="1420"/>
              <a:t>- </a:t>
            </a:r>
            <a:r>
              <a:rPr i="1" lang="en-US" sz="1420"/>
              <a:t>Deadline for the UN Sustainable Development Goals (SDGs)</a:t>
            </a:r>
            <a:endParaRPr i="1"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Climate is expected to be a top cause by 2030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Education focus may shift to workforce development and tech education as economies change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Health </a:t>
            </a:r>
            <a:endParaRPr sz="1420"/>
          </a:p>
          <a:p>
            <a:pPr indent="-3187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-US" sz="1420"/>
              <a:t>Technology for good</a:t>
            </a:r>
            <a:endParaRPr sz="1420"/>
          </a:p>
        </p:txBody>
      </p:sp>
      <p:sp>
        <p:nvSpPr>
          <p:cNvPr id="533" name="Google Shape;533;g34e28eb245b_0_101"/>
          <p:cNvSpPr txBox="1"/>
          <p:nvPr>
            <p:ph idx="12" type="sldNum"/>
          </p:nvPr>
        </p:nvSpPr>
        <p:spPr>
          <a:xfrm>
            <a:off x="8595308" y="5349027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dac7b829a_0_181"/>
          <p:cNvSpPr txBox="1"/>
          <p:nvPr>
            <p:ph type="title"/>
          </p:nvPr>
        </p:nvSpPr>
        <p:spPr>
          <a:xfrm>
            <a:off x="457200" y="-22861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/>
              <a:t>Closing Summary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539" name="Google Shape;539;g34dac7b829a_0_181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34dac7b829a_0_181"/>
          <p:cNvSpPr txBox="1"/>
          <p:nvPr/>
        </p:nvSpPr>
        <p:spPr>
          <a:xfrm>
            <a:off x="457200" y="570650"/>
            <a:ext cx="86868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GlobalGiving is uniquely positioned to lead digital philanthropy globally as the one who has Built the trust.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$50M in phased investment, we can scale, innovate, and sustain impact.</a:t>
            </a:r>
            <a:endParaRPr b="1" sz="15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8761D"/>
                </a:solidFill>
              </a:rPr>
              <a:t>Our roadmap includes:</a:t>
            </a:r>
            <a:endParaRPr b="1" sz="1500">
              <a:solidFill>
                <a:srgbClr val="38761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Leverage ATLAS repository - “Google/ChatGPT of Philanthropy”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5 priority market expansions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100K+ NGOs activated - Instant </a:t>
            </a:r>
            <a:r>
              <a:rPr lang="en-US"/>
              <a:t>Onboarding (KYC/Vetting process) - 3 mins</a:t>
            </a:r>
            <a:r>
              <a:rPr lang="en-US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1M recurring donors - $1/Day - Micro donations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Donor Relationship management - Gen Z, diaspora, corporates, and HNWIs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1M TikTok and Instagram Followers, 1 video - reel or story every alternative day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Daily &amp; Monthly Metrics to be tracked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74EA7"/>
                </a:solidFill>
              </a:rPr>
              <a:t>Next Steps:</a:t>
            </a:r>
            <a:endParaRPr b="1" sz="1500">
              <a:solidFill>
                <a:srgbClr val="674EA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Approve strategic funding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Assign champions for oversight - Daily &amp; Weekly Status Updates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Let’s shape the future of global giving—together.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e0333191e_2_126"/>
          <p:cNvSpPr txBox="1"/>
          <p:nvPr>
            <p:ph type="title"/>
          </p:nvPr>
        </p:nvSpPr>
        <p:spPr>
          <a:xfrm>
            <a:off x="457200" y="228900"/>
            <a:ext cx="8392500" cy="41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546" name="Google Shape;546;g34e0333191e_2_126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4e0333191e_2_141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Data Sheets and Drive Link</a:t>
            </a:r>
            <a:endParaRPr sz="3200"/>
          </a:p>
        </p:txBody>
      </p:sp>
      <p:sp>
        <p:nvSpPr>
          <p:cNvPr id="552" name="Google Shape;552;g34e0333191e_2_141"/>
          <p:cNvSpPr txBox="1"/>
          <p:nvPr>
            <p:ph idx="1" type="body"/>
          </p:nvPr>
        </p:nvSpPr>
        <p:spPr>
          <a:xfrm>
            <a:off x="457200" y="1333500"/>
            <a:ext cx="8229600" cy="3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Revenue Accounts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https://docs.google.com/spreadsheets/d/11adeAlC6AviB9HVqHHFzbTnmuQSWKnWmMekbw65kSik/edit?usp=sharing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(Please check slide 32- 33)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Financial Ratios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https://docs.google.com/spreadsheets/d/17Hh02H-wDHfvDAS6Q8K1ftmFCcXIiFUWp94TNEcXBLw/edit?usp=sharing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(Please check slide 14-16)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Detailed Competitor for Selection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https://docs.google.com/spreadsheets/d/1UrHkPNtBa6eLAfLFEOW2GNjngqKFoCXd/edit?usp=sharing&amp;ouid=111263940115971759199&amp;rtpof=true&amp;sd=true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3" name="Google Shape;553;g34e0333191e_2_141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dac7b829a_0_172"/>
          <p:cNvSpPr txBox="1"/>
          <p:nvPr>
            <p:ph type="title"/>
          </p:nvPr>
        </p:nvSpPr>
        <p:spPr>
          <a:xfrm>
            <a:off x="640753" y="121523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</a:rPr>
              <a:t>Executive Summary</a:t>
            </a:r>
            <a:endParaRPr sz="3000">
              <a:solidFill>
                <a:srgbClr val="0C343D"/>
              </a:solidFill>
            </a:endParaRPr>
          </a:p>
        </p:txBody>
      </p:sp>
      <p:sp>
        <p:nvSpPr>
          <p:cNvPr id="291" name="Google Shape;291;g34dac7b829a_0_172"/>
          <p:cNvSpPr txBox="1"/>
          <p:nvPr/>
        </p:nvSpPr>
        <p:spPr>
          <a:xfrm>
            <a:off x="640800" y="815200"/>
            <a:ext cx="78624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b="1" i="0" lang="en-US" sz="14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-US" sz="1300">
                <a:solidFill>
                  <a:schemeClr val="dk1"/>
                </a:solidFill>
              </a:rPr>
              <a:t>Assist GlobalGiving in assessing its financial competitiveness by conducting financial benchmarking analysis.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-US" sz="1300">
                <a:solidFill>
                  <a:schemeClr val="dk1"/>
                </a:solidFill>
              </a:rPr>
              <a:t>P</a:t>
            </a:r>
            <a:r>
              <a:rPr lang="en-US" sz="1300">
                <a:solidFill>
                  <a:schemeClr val="dk1"/>
                </a:solidFill>
              </a:rPr>
              <a:t>roviding strategic growth recommendations to r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aise $1Bn by 2028.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Strategy: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Diversified revenue streams, expansion in 5 new countries, global donor base, digital-first platform, partnerships, personalization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Investment Ask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$50M across 3 years; target ROI: 10x in donor value.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Strategic Benefit:</a:t>
            </a: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Enables scale, increases platform visibility, and builds institutional trust among donors, funders, and nonprofits. 10–12x with long-term resilience.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4dac7b829a_0_172"/>
          <p:cNvSpPr txBox="1"/>
          <p:nvPr/>
        </p:nvSpPr>
        <p:spPr>
          <a:xfrm>
            <a:off x="307350" y="3956350"/>
            <a:ext cx="8834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Just as Netflix revolutionized access to entertainment and Uber transformed transportation, </a:t>
            </a:r>
            <a:r>
              <a:rPr b="1" i="1" lang="en-US" sz="1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GlobalGiving should aim to redefine philanthropy — on-demand, borderless, personalized.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4dac7b829a_0_17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e5bc2826a_0_0"/>
          <p:cNvSpPr txBox="1"/>
          <p:nvPr>
            <p:ph type="title"/>
          </p:nvPr>
        </p:nvSpPr>
        <p:spPr>
          <a:xfrm>
            <a:off x="121850" y="-5"/>
            <a:ext cx="8229600" cy="46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Form 990 &amp; Audit Report</a:t>
            </a:r>
            <a:endParaRPr sz="2800"/>
          </a:p>
        </p:txBody>
      </p:sp>
      <p:sp>
        <p:nvSpPr>
          <p:cNvPr id="559" name="Google Shape;559;g34e5bc2826a_0_0"/>
          <p:cNvSpPr txBox="1"/>
          <p:nvPr>
            <p:ph idx="1" type="body"/>
          </p:nvPr>
        </p:nvSpPr>
        <p:spPr>
          <a:xfrm>
            <a:off x="121850" y="460500"/>
            <a:ext cx="8913000" cy="377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/>
              <a:t>All of the Form 990 &amp; Audit Report of the Competitors are available in the below google drive link:-</a:t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https://drive.google.com/drive/folders/1bygmcq1ndgFAl3GydGjPbY-LWdENuxQA?usp=drive_link</a:t>
            </a:r>
            <a:br>
              <a:rPr lang="en-US" sz="1400"/>
            </a:br>
            <a:r>
              <a:rPr lang="en-US" sz="1400"/>
              <a:t>Other Websites that were used to extract the information are mentioned below:-</a:t>
            </a:r>
            <a:endParaRPr sz="1400"/>
          </a:p>
        </p:txBody>
      </p:sp>
      <p:sp>
        <p:nvSpPr>
          <p:cNvPr id="560" name="Google Shape;560;g34e5bc2826a_0_0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61" name="Google Shape;561;g34e5bc2826a_0_0"/>
          <p:cNvGraphicFramePr/>
          <p:nvPr/>
        </p:nvGraphicFramePr>
        <p:xfrm>
          <a:off x="274288" y="11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{4F6BD43D-1056-44CA-8CA0-B12C20FF4121}</a:tableStyleId>
              </a:tblPr>
              <a:tblGrid>
                <a:gridCol w="1439800"/>
                <a:gridCol w="1439800"/>
                <a:gridCol w="1439800"/>
                <a:gridCol w="1439800"/>
                <a:gridCol w="1439800"/>
                <a:gridCol w="1531150"/>
              </a:tblGrid>
              <a:tr h="42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Donors Choose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Charities Aid Foundation America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Every.org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GoodStack (est Percent)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Myriad</a:t>
                      </a:r>
                      <a:endParaRPr b="1" sz="12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sng"/>
                        <a:t>Center for Disaster Philanthropy</a:t>
                      </a:r>
                      <a:endParaRPr b="1" sz="1200" u="sng"/>
                    </a:p>
                  </a:txBody>
                  <a:tcPr marT="91425" marB="91425" marR="91425" marL="91425"/>
                </a:tc>
              </a:tr>
              <a:tr h="59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https://projects.propublica.org/nonprofits/organizations/134129457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https://projects.propublica.org/nonprofits/organizations/431634280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https://projects.propublica.org/nonprofits/organizations/611913297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https://myriadusa.org/about/annual-financial-reports/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https://projects.propublica.org/nonprofits/organizations/455257937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https://myriadusa.org/news/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1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https://projects.propublica.org/nonprofits/organizations/582277856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bcc63dce6_0_211"/>
          <p:cNvSpPr txBox="1"/>
          <p:nvPr>
            <p:ph type="title"/>
          </p:nvPr>
        </p:nvSpPr>
        <p:spPr>
          <a:xfrm>
            <a:off x="640803" y="137123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</a:rPr>
              <a:t>Challenging Initiatives</a:t>
            </a:r>
            <a:endParaRPr sz="3000">
              <a:solidFill>
                <a:srgbClr val="0C343D"/>
              </a:solidFill>
            </a:endParaRPr>
          </a:p>
        </p:txBody>
      </p:sp>
      <p:pic>
        <p:nvPicPr>
          <p:cNvPr id="567" name="Google Shape;567;g34bcc63dce6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5072"/>
            <a:ext cx="8839199" cy="225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34bcc63dce6_0_211"/>
          <p:cNvSpPr txBox="1"/>
          <p:nvPr/>
        </p:nvSpPr>
        <p:spPr>
          <a:xfrm>
            <a:off x="224425" y="3773275"/>
            <a:ext cx="8340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</a:t>
            </a:r>
            <a:r>
              <a:rPr b="1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a small subset </a:t>
            </a:r>
            <a:r>
              <a:rPr b="1" i="0" lang="en-US" sz="1500" u="none" cap="none" strike="noStrike">
                <a:solidFill>
                  <a:srgbClr val="76A5AF"/>
                </a:solidFill>
                <a:latin typeface="Arial"/>
                <a:ea typeface="Arial"/>
                <a:cs typeface="Arial"/>
                <a:sym typeface="Arial"/>
              </a:rPr>
              <a:t>of struggling projects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among the</a:t>
            </a:r>
            <a:r>
              <a:rPr b="0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active initiatives</a:t>
            </a:r>
            <a:r>
              <a:rPr b="0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Global Giving’s platform. Most have been </a:t>
            </a:r>
            <a:r>
              <a:rPr b="1" i="0" lang="en-US" sz="1500" u="none" cap="none" strike="noStrike">
                <a:solidFill>
                  <a:srgbClr val="76A5AF"/>
                </a:solidFill>
                <a:latin typeface="Arial"/>
                <a:ea typeface="Arial"/>
                <a:cs typeface="Arial"/>
                <a:sym typeface="Arial"/>
              </a:rPr>
              <a:t>active for over a decade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</a:t>
            </a:r>
            <a:r>
              <a:rPr b="0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5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limited fundraising progress</a:t>
            </a:r>
            <a:endParaRPr b="0" i="0" sz="1500" u="none" cap="none" strike="noStrik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34bcc63dce6_0_211"/>
          <p:cNvSpPr txBox="1"/>
          <p:nvPr/>
        </p:nvSpPr>
        <p:spPr>
          <a:xfrm>
            <a:off x="507300" y="3142675"/>
            <a:ext cx="7572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A61C00"/>
                </a:solidFill>
              </a:rPr>
              <a:t>Weighted average of Percentage Fund</a:t>
            </a:r>
            <a:r>
              <a:rPr lang="en-US" sz="1500">
                <a:solidFill>
                  <a:srgbClr val="A61C00"/>
                </a:solidFill>
              </a:rPr>
              <a:t>= </a:t>
            </a:r>
            <a:r>
              <a:rPr lang="en-US" sz="1200">
                <a:solidFill>
                  <a:schemeClr val="dk1"/>
                </a:solidFill>
              </a:rPr>
              <a:t>Total (Fund Goal x %Funded)/Total Fund Goa</a:t>
            </a:r>
            <a:r>
              <a:rPr lang="en-US">
                <a:solidFill>
                  <a:schemeClr val="dk1"/>
                </a:solidFill>
              </a:rPr>
              <a:t>l = </a:t>
            </a:r>
            <a:r>
              <a:rPr b="1" lang="en-US">
                <a:solidFill>
                  <a:schemeClr val="dk1"/>
                </a:solidFill>
              </a:rPr>
              <a:t>57.8%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0" name="Google Shape;570;g34bcc63dce6_0_211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db06c40f2_0_77"/>
          <p:cNvSpPr txBox="1"/>
          <p:nvPr>
            <p:ph idx="4294967295" type="title"/>
          </p:nvPr>
        </p:nvSpPr>
        <p:spPr>
          <a:xfrm>
            <a:off x="374578" y="152714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Revenue Headings - Form 990s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g34db06c40f2_0_77" title="스크린샷 2025-04-20 오후 6.22.5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7187" y="1592375"/>
            <a:ext cx="9298376" cy="1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4db06c40f2_0_77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b54fd3137_1_15"/>
          <p:cNvSpPr txBox="1"/>
          <p:nvPr>
            <p:ph idx="4294967295" type="title"/>
          </p:nvPr>
        </p:nvSpPr>
        <p:spPr>
          <a:xfrm>
            <a:off x="231053" y="178814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Revenue Headings - Audit report</a:t>
            </a:r>
            <a:r>
              <a:rPr b="1" lang="en-US" sz="30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sz="30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4b54fd3137_1_15" title="스크린샷 2025-04-20 오후 8.50.0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613" y="882524"/>
            <a:ext cx="7636776" cy="34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4b54fd3137_1_1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"/>
          <p:cNvSpPr txBox="1"/>
          <p:nvPr>
            <p:ph type="title"/>
          </p:nvPr>
        </p:nvSpPr>
        <p:spPr>
          <a:xfrm>
            <a:off x="246850" y="8534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Global Trends &amp; Opportunity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590" name="Google Shape;590;p4"/>
          <p:cNvSpPr txBox="1"/>
          <p:nvPr>
            <p:ph idx="1" type="body"/>
          </p:nvPr>
        </p:nvSpPr>
        <p:spPr>
          <a:xfrm>
            <a:off x="239050" y="972625"/>
            <a:ext cx="85500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Digital Giving on the Rise</a:t>
            </a:r>
            <a:endParaRPr b="1" sz="15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There's been </a:t>
            </a:r>
            <a:r>
              <a:rPr b="1" lang="en-US" sz="1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35% surge (YoY) in digital donations</a:t>
            </a:r>
            <a:r>
              <a:rPr lang="en-US" sz="1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across Europe, the UK, and MENA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With 5.2 billion users projected by 2026, </a:t>
            </a:r>
            <a:r>
              <a:rPr b="1" lang="en-US" sz="1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digital wallets (e.g. Apple Pay) are on the rise</a:t>
            </a:r>
            <a:endParaRPr b="1" sz="12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Spontaneous Methods Gaining Ground</a:t>
            </a:r>
            <a:endParaRPr b="1" sz="15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b="1"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Micro-donations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(e.g. round-ups, in-app giving)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1200"/>
              <a:buChar char="•"/>
            </a:pPr>
            <a:r>
              <a:rPr b="1"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Cryptocurrency donations</a:t>
            </a:r>
            <a:endParaRPr b="1" sz="1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b="1"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–based donations at events and storefronts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Smarter, Strategic Philanthropy</a:t>
            </a:r>
            <a:endParaRPr sz="15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b="1" lang="en-US" sz="12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Donor-Advised Funds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(DAFs)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b="1" lang="en-US" sz="12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Planned giving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(estate-based)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741B47"/>
              </a:buClr>
              <a:buSzPts val="1200"/>
              <a:buChar char="•"/>
            </a:pPr>
            <a:r>
              <a:rPr b="1" lang="en-US" sz="12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Mission-aligned investing</a:t>
            </a:r>
            <a:endParaRPr b="1" sz="12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This shows a move from one-time donations to</a:t>
            </a:r>
            <a:r>
              <a:rPr lang="en-US" sz="12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 long-term, impact-driven strategies.</a:t>
            </a:r>
            <a:endParaRPr sz="12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4" title="l8onko48cnu51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2625" y="2296200"/>
            <a:ext cx="2591376" cy="24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b54fd3137_1_10"/>
          <p:cNvSpPr txBox="1"/>
          <p:nvPr>
            <p:ph type="title"/>
          </p:nvPr>
        </p:nvSpPr>
        <p:spPr>
          <a:xfrm>
            <a:off x="313675" y="111448"/>
            <a:ext cx="8229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Core &amp; Non Core Activities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g34b54fd313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5" y="709575"/>
            <a:ext cx="3164400" cy="378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4b54fd3137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075" y="709573"/>
            <a:ext cx="5444126" cy="3625023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4b54fd3137_1_1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4bcc63dce6_0_198"/>
          <p:cNvSpPr txBox="1"/>
          <p:nvPr>
            <p:ph type="title"/>
          </p:nvPr>
        </p:nvSpPr>
        <p:spPr>
          <a:xfrm>
            <a:off x="640753" y="13914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000">
                <a:solidFill>
                  <a:srgbClr val="0C343D"/>
                </a:solidFill>
              </a:rPr>
              <a:t>Success Stories</a:t>
            </a:r>
            <a:endParaRPr sz="3000">
              <a:solidFill>
                <a:srgbClr val="0C343D"/>
              </a:solidFill>
            </a:endParaRPr>
          </a:p>
        </p:txBody>
      </p:sp>
      <p:pic>
        <p:nvPicPr>
          <p:cNvPr id="606" name="Google Shape;606;g34bcc63dce6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1" y="807700"/>
            <a:ext cx="4833190" cy="19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4bcc63dce6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9398" y="2857500"/>
            <a:ext cx="5269676" cy="17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4bcc63dce6_0_19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dac7b829a_0_8"/>
          <p:cNvSpPr/>
          <p:nvPr/>
        </p:nvSpPr>
        <p:spPr>
          <a:xfrm>
            <a:off x="496128" y="-18176"/>
            <a:ext cx="587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900"/>
              <a:buFont typeface="Crimson Pro SemiBold"/>
              <a:buNone/>
            </a:pPr>
            <a:r>
              <a:rPr b="1" i="0" lang="en-US" sz="3000" u="none" cap="none" strike="noStrike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</a:rPr>
              <a:t>Strategic Growth Initiatives</a:t>
            </a:r>
            <a:endParaRPr i="0" sz="3000" u="none" cap="none" strike="noStrike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4dac7b829a_0_8"/>
          <p:cNvSpPr/>
          <p:nvPr/>
        </p:nvSpPr>
        <p:spPr>
          <a:xfrm>
            <a:off x="496125" y="652050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8E7CC3"/>
                </a:solidFill>
              </a:rPr>
              <a:t>Internal Levers</a:t>
            </a:r>
            <a:endParaRPr b="1" i="0" sz="1500" u="none" cap="none" strike="noStrike">
              <a:solidFill>
                <a:srgbClr val="8E7CC3"/>
              </a:solidFill>
            </a:endParaRPr>
          </a:p>
        </p:txBody>
      </p:sp>
      <p:sp>
        <p:nvSpPr>
          <p:cNvPr id="616" name="Google Shape;616;g34dac7b829a_0_8"/>
          <p:cNvSpPr/>
          <p:nvPr/>
        </p:nvSpPr>
        <p:spPr>
          <a:xfrm>
            <a:off x="496119" y="1268743"/>
            <a:ext cx="2622900" cy="1909800"/>
          </a:xfrm>
          <a:prstGeom prst="roundRect">
            <a:avLst>
              <a:gd fmla="val 12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34dac7b829a_0_8"/>
          <p:cNvSpPr/>
          <p:nvPr/>
        </p:nvSpPr>
        <p:spPr>
          <a:xfrm>
            <a:off x="637874" y="1350053"/>
            <a:ext cx="2622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</a:rPr>
              <a:t>Increase Customer Retenti</a:t>
            </a:r>
            <a:r>
              <a:rPr b="1" lang="en-US" sz="1500">
                <a:solidFill>
                  <a:srgbClr val="CC0000"/>
                </a:solidFill>
              </a:rPr>
              <a:t>on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4dac7b829a_0_8"/>
          <p:cNvSpPr/>
          <p:nvPr/>
        </p:nvSpPr>
        <p:spPr>
          <a:xfrm>
            <a:off x="637853" y="1853047"/>
            <a:ext cx="2339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b="0" i="0" lang="en-US" sz="12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Personalize account management through Donor Success Managers and share compelling donor stories and testimonials.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4dac7b829a_0_8"/>
          <p:cNvSpPr/>
          <p:nvPr/>
        </p:nvSpPr>
        <p:spPr>
          <a:xfrm>
            <a:off x="3260601" y="1268743"/>
            <a:ext cx="2622900" cy="1909800"/>
          </a:xfrm>
          <a:prstGeom prst="roundRect">
            <a:avLst>
              <a:gd fmla="val 12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4dac7b829a_0_8"/>
          <p:cNvSpPr/>
          <p:nvPr/>
        </p:nvSpPr>
        <p:spPr>
          <a:xfrm>
            <a:off x="3402348" y="1350050"/>
            <a:ext cx="2133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6AA84F"/>
                </a:solidFill>
              </a:rPr>
              <a:t>Expand Market Reach</a:t>
            </a:r>
            <a:endParaRPr i="0" sz="1500" u="none" cap="none" strike="noStrike">
              <a:solidFill>
                <a:srgbClr val="6AA84F"/>
              </a:solidFill>
            </a:endParaRPr>
          </a:p>
        </p:txBody>
      </p:sp>
      <p:sp>
        <p:nvSpPr>
          <p:cNvPr id="621" name="Google Shape;621;g34dac7b829a_0_8"/>
          <p:cNvSpPr/>
          <p:nvPr/>
        </p:nvSpPr>
        <p:spPr>
          <a:xfrm>
            <a:off x="3402360" y="1690622"/>
            <a:ext cx="2339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Expand into new geographic markets and enhance online presence with multilingual capabilities.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622" name="Google Shape;622;g34dac7b829a_0_8"/>
          <p:cNvSpPr/>
          <p:nvPr/>
        </p:nvSpPr>
        <p:spPr>
          <a:xfrm>
            <a:off x="6025083" y="1268743"/>
            <a:ext cx="2622900" cy="1909800"/>
          </a:xfrm>
          <a:prstGeom prst="roundRect">
            <a:avLst>
              <a:gd fmla="val 12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34dac7b829a_0_8"/>
          <p:cNvSpPr/>
          <p:nvPr/>
        </p:nvSpPr>
        <p:spPr>
          <a:xfrm>
            <a:off x="6166843" y="1350053"/>
            <a:ext cx="233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E69138"/>
                </a:solidFill>
              </a:rPr>
              <a:t>Strengthen Marketing &amp; Branding</a:t>
            </a:r>
            <a:endParaRPr i="0" sz="1500" u="none" cap="none" strike="noStrike">
              <a:solidFill>
                <a:srgbClr val="E69138"/>
              </a:solidFill>
            </a:endParaRPr>
          </a:p>
        </p:txBody>
      </p:sp>
      <p:sp>
        <p:nvSpPr>
          <p:cNvPr id="624" name="Google Shape;624;g34dac7b829a_0_8"/>
          <p:cNvSpPr/>
          <p:nvPr/>
        </p:nvSpPr>
        <p:spPr>
          <a:xfrm>
            <a:off x="6166843" y="1936684"/>
            <a:ext cx="2339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Boost advertising, co-branding with partners, and elevate sponsor visibility with advanced branding tools.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625" name="Google Shape;625;g34dac7b829a_0_8"/>
          <p:cNvSpPr/>
          <p:nvPr/>
        </p:nvSpPr>
        <p:spPr>
          <a:xfrm>
            <a:off x="496119" y="3335966"/>
            <a:ext cx="4005000" cy="1254300"/>
          </a:xfrm>
          <a:prstGeom prst="roundRect">
            <a:avLst>
              <a:gd fmla="val 188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4dac7b829a_0_8"/>
          <p:cNvSpPr/>
          <p:nvPr/>
        </p:nvSpPr>
        <p:spPr>
          <a:xfrm>
            <a:off x="637873" y="3417275"/>
            <a:ext cx="2867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674EA7"/>
                </a:solidFill>
              </a:rPr>
              <a:t>Optimize Operations</a:t>
            </a:r>
            <a:endParaRPr i="0" sz="1500" u="none" cap="none" strike="noStrike">
              <a:solidFill>
                <a:srgbClr val="674EA7"/>
              </a:solidFill>
            </a:endParaRPr>
          </a:p>
        </p:txBody>
      </p:sp>
      <p:sp>
        <p:nvSpPr>
          <p:cNvPr id="627" name="Google Shape;627;g34dac7b829a_0_8"/>
          <p:cNvSpPr/>
          <p:nvPr/>
        </p:nvSpPr>
        <p:spPr>
          <a:xfrm>
            <a:off x="637878" y="3757844"/>
            <a:ext cx="3721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Streamline the donor vetting process and optimize recurring payment systems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4dac7b829a_0_8"/>
          <p:cNvSpPr/>
          <p:nvPr/>
        </p:nvSpPr>
        <p:spPr>
          <a:xfrm>
            <a:off x="4642917" y="3335966"/>
            <a:ext cx="4005000" cy="1254300"/>
          </a:xfrm>
          <a:prstGeom prst="roundRect">
            <a:avLst>
              <a:gd fmla="val 1884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9250" lIns="59250" spcFirstLastPara="1" rIns="59250" wrap="square" tIns="59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34dac7b829a_0_8"/>
          <p:cNvSpPr/>
          <p:nvPr/>
        </p:nvSpPr>
        <p:spPr>
          <a:xfrm>
            <a:off x="4784671" y="3417275"/>
            <a:ext cx="2867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Crimson Pro SemiBold"/>
              <a:buNone/>
            </a:pPr>
            <a:r>
              <a:rPr b="1" i="0" lang="en-US" sz="1500" u="none" cap="none" strike="noStrike">
                <a:solidFill>
                  <a:srgbClr val="A64D79"/>
                </a:solidFill>
              </a:rPr>
              <a:t>Enhance Donor Engagement</a:t>
            </a:r>
            <a:endParaRPr i="0" sz="1500" u="none" cap="none" strike="noStrike">
              <a:solidFill>
                <a:srgbClr val="A64D79"/>
              </a:solidFill>
            </a:endParaRPr>
          </a:p>
        </p:txBody>
      </p:sp>
      <p:sp>
        <p:nvSpPr>
          <p:cNvPr id="630" name="Google Shape;630;g34dac7b829a_0_8"/>
          <p:cNvSpPr/>
          <p:nvPr/>
        </p:nvSpPr>
        <p:spPr>
          <a:xfrm>
            <a:off x="4784676" y="3757844"/>
            <a:ext cx="3721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Appreciation to Top 3 donors—visit to the place of impact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34dac7b829a_0_8"/>
          <p:cNvSpPr/>
          <p:nvPr/>
        </p:nvSpPr>
        <p:spPr>
          <a:xfrm>
            <a:off x="4784676" y="4261840"/>
            <a:ext cx="3721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100"/>
              <a:buFont typeface="Heebo"/>
              <a:buNone/>
            </a:pPr>
            <a:r>
              <a:rPr i="0" lang="en-US" sz="1200" u="none" cap="none" strike="noStrike">
                <a:solidFill>
                  <a:srgbClr val="4C4C4D"/>
                </a:solidFill>
              </a:rPr>
              <a:t>Sponsor Appreciation</a:t>
            </a:r>
            <a:r>
              <a:rPr b="0" i="0" lang="en-US" sz="11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34dac7b829a_0_8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4dac7b829a_3_36"/>
          <p:cNvSpPr txBox="1"/>
          <p:nvPr>
            <p:ph type="title"/>
          </p:nvPr>
        </p:nvSpPr>
        <p:spPr>
          <a:xfrm>
            <a:off x="640809" y="64118"/>
            <a:ext cx="786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50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3000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Strategic Implementation Timeline</a:t>
            </a:r>
            <a:endParaRPr sz="3000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g34dac7b829a_3_36"/>
          <p:cNvSpPr txBox="1"/>
          <p:nvPr/>
        </p:nvSpPr>
        <p:spPr>
          <a:xfrm>
            <a:off x="228600" y="876625"/>
            <a:ext cx="4961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100" lIns="71100" spcFirstLastPara="1" rIns="71100" wrap="square" tIns="711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Year 1: Foundation Building</a:t>
            </a:r>
            <a:endParaRPr b="1" i="0" sz="15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Fortune 500 partnerships (12 → 25), with a tech-sector focus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high-net-worth donor tier ($100K+)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 digital fundraising via SEO, paid ads, influencers (target: $2.5M)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AI for donor targeting and blockchain for transparency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Hire fundraising, grants, and marketing specialists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Year 2: Scaling Impact</a:t>
            </a:r>
            <a:endParaRPr b="1" i="0" sz="15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$1M+ named endowments with custom reporting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global reach (8 new languages; APAC/MEA focus)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Accelerate grant processing (60% faster via AI)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peer fundraising; deepen foundation partnerships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34dac7b829a_3_36"/>
          <p:cNvSpPr txBox="1"/>
          <p:nvPr/>
        </p:nvSpPr>
        <p:spPr>
          <a:xfrm>
            <a:off x="5227125" y="876625"/>
            <a:ext cx="38625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100" lIns="71100" spcFirstLastPara="1" rIns="71100" wrap="square" tIns="711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en-US" sz="15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Year 3: Sustainability &amp; Growth</a:t>
            </a:r>
            <a:endParaRPr b="1" i="0" sz="15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$50M Impact Investment Fund (target return: 8–10%)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Diversify revenue via subscriptions, micro-loans, social impact bonds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into emerging markets (Asia, Middle East, Africa)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$75M from ESG-aligned institutional funds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partnerships with 5+ municipal governments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g34dac7b829a_3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63" y="4993625"/>
            <a:ext cx="2192885" cy="43858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4dac7b829a_3_36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Corporate Partnership Expansion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47" name="Google Shape;647;p6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Audit 560+ existing partners; scale top performers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CSR portals, co-branded campaigns, payroll giving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Match tracking API + ESG dashboarding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Goal: $1M/year avg from 250+ partners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"/>
          <p:cNvSpPr txBox="1"/>
          <p:nvPr/>
        </p:nvSpPr>
        <p:spPr>
          <a:xfrm>
            <a:off x="317050" y="1086125"/>
            <a:ext cx="45012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Project Objective</a:t>
            </a:r>
            <a:endParaRPr b="1" i="0" sz="15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</a:rPr>
              <a:t>Benchmark Competitor Financials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Aims to raise total of $1B  in funding by 2028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Strategic Imperatives 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Strengthen innovative revenue-generation models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Prioritize engagement with high-net-worth individuals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"/>
          <p:cNvSpPr txBox="1"/>
          <p:nvPr>
            <p:ph type="title"/>
          </p:nvPr>
        </p:nvSpPr>
        <p:spPr>
          <a:xfrm>
            <a:off x="457200" y="764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Vision &amp; Strategic Objectives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"/>
          <p:cNvSpPr txBox="1"/>
          <p:nvPr/>
        </p:nvSpPr>
        <p:spPr>
          <a:xfrm>
            <a:off x="4818290" y="1028982"/>
            <a:ext cx="4245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Recent Trends </a:t>
            </a:r>
            <a:endParaRPr b="1" i="0" sz="1500" u="none" cap="none" strike="noStrik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Fluctuating revenue over the last two years due to…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LcPeriod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 in Corporate Clients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LcPeriod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in High Net Worth (HNW)</a:t>
            </a:r>
            <a:r>
              <a:rPr lang="en-US" sz="1300"/>
              <a:t>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300"/>
              <a:t>The revenue forecast, primarily consisting of professional and transaction fees, has largely been deficit..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"/>
          <p:cNvSpPr txBox="1"/>
          <p:nvPr>
            <p:ph idx="12" type="sldNum"/>
          </p:nvPr>
        </p:nvSpPr>
        <p:spPr>
          <a:xfrm>
            <a:off x="6933075" y="53549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4dac7b829a_3_185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Governance and Compliance</a:t>
            </a:r>
            <a:endParaRPr/>
          </a:p>
        </p:txBody>
      </p:sp>
      <p:sp>
        <p:nvSpPr>
          <p:cNvPr id="654" name="Google Shape;654;g34dac7b829a_3_185"/>
          <p:cNvSpPr txBox="1"/>
          <p:nvPr/>
        </p:nvSpPr>
        <p:spPr>
          <a:xfrm>
            <a:off x="604125" y="2857500"/>
            <a:ext cx="5181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 &amp; Compliance Strategy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Platform Infrastructure &amp; Security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NGO Ecosystem Strengthening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Donor Experience &amp; Digital Storytelling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34dac7b829a_3_18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dac7b829a_3_195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</a:rPr>
              <a:t>Risk &amp; Compliance Strategy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61" name="Google Shape;661;g34dac7b829a_3_195"/>
          <p:cNvSpPr txBox="1"/>
          <p:nvPr>
            <p:ph idx="1" type="body"/>
          </p:nvPr>
        </p:nvSpPr>
        <p:spPr>
          <a:xfrm>
            <a:off x="259300" y="1181375"/>
            <a:ext cx="8427600" cy="3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To ensure operational resilience and regulatory alignment, GlobalGiving needs to enhance its compliance infrastructure with a proactive, tech-driven approach: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Strengthen cross-border compliance frameworks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across high-risk and emerging markets by aligning with international standards and local regulations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Implement advanced fraud detection systems</a:t>
            </a:r>
            <a:r>
              <a:rPr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including real-time risk scoring, Know Your Customer (KYC) protocols, and transaction monitoring powered by AI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Conduct routine security audits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and establish governance dashboards to track policy adherence, risk exposure, and compliance performance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Dedicate 0.5% of the $1B revenue goal</a:t>
            </a:r>
            <a:r>
              <a:rPr lang="en-US" sz="12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to compliance innovation, cybersecurity investment, and platform-wide infrastructure upgrades</a:t>
            </a:r>
            <a:endParaRPr sz="3300"/>
          </a:p>
        </p:txBody>
      </p:sp>
      <p:sp>
        <p:nvSpPr>
          <p:cNvPr id="662" name="Google Shape;662;g34dac7b829a_3_195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4dac7b829a_3_200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</a:rPr>
              <a:t>Platform Infrastructure &amp; Security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68" name="Google Shape;668;g34dac7b829a_3_200"/>
          <p:cNvSpPr txBox="1"/>
          <p:nvPr>
            <p:ph idx="1" type="body"/>
          </p:nvPr>
        </p:nvSpPr>
        <p:spPr>
          <a:xfrm>
            <a:off x="457200" y="996875"/>
            <a:ext cx="82296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To elevate transparency, scalability, and trust, GlobalGiving should modernize its core technology stack through strategic investment in platform infrastructure: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Allocate $15M toward ATLAS 2.0</a:t>
            </a:r>
            <a:r>
              <a:rPr lang="en-US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a next-generation platform integrating AI-driven insights and blockchain-backed transparency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Deploy advanced features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such as smart contracts for secure fund disbursement, immersive VR storytelling, and real-time impact tracking layers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Scale operations to a Kiva-style model</a:t>
            </a:r>
            <a:r>
              <a:rPr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enabling global access, decentralized participation, and seamless user experiences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Reinforce platform integrity</a:t>
            </a:r>
            <a:r>
              <a:rPr lang="en-US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by embedding trust, regulatory compliance, and data transparency at every layer of the technology ecosystem</a:t>
            </a:r>
            <a:endParaRPr sz="1200"/>
          </a:p>
        </p:txBody>
      </p:sp>
      <p:sp>
        <p:nvSpPr>
          <p:cNvPr id="669" name="Google Shape;669;g34dac7b829a_3_20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dac7b829a_3_205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</a:rPr>
              <a:t>NGO Ecosystem Strengthening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75" name="Google Shape;675;g34dac7b829a_3_205"/>
          <p:cNvSpPr txBox="1"/>
          <p:nvPr>
            <p:ph idx="1" type="body"/>
          </p:nvPr>
        </p:nvSpPr>
        <p:spPr>
          <a:xfrm>
            <a:off x="457200" y="1062100"/>
            <a:ext cx="82296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GlobalGiving needs to invest in strengthening its nonprofit network by equipping partners with advanced digital infrastructure and capacity-building tools: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Onboard 3,000+ NGO</a:t>
            </a: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through a structured digital pipeline, including certification, onboarding support, and performance tracking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Launch a multilingual Learning Management System (LMS)</a:t>
            </a:r>
            <a:r>
              <a:rPr lang="en-US" sz="1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offering training in storytelling, grantwriting, and platform usage via the newly developed NGO Studio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Drive toward a </a:t>
            </a:r>
            <a:r>
              <a:rPr b="1" lang="en-US" sz="1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70% NGO activation rate</a:t>
            </a:r>
            <a:r>
              <a:rPr lang="en-US" sz="1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with content localized for cultural relevance and tailored training tracks to support sustainable impact</a:t>
            </a:r>
            <a:endParaRPr sz="3300"/>
          </a:p>
        </p:txBody>
      </p:sp>
      <p:sp>
        <p:nvSpPr>
          <p:cNvPr id="676" name="Google Shape;676;g34dac7b829a_3_205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4dac7b829a_3_210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000">
                <a:solidFill>
                  <a:srgbClr val="0C343D"/>
                </a:solidFill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Donor Experience &amp; Digital Storytelling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82" name="Google Shape;682;g34dac7b829a_3_210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GlobalGiving should amplify donor engagement by harnessing emerging media formats and personalized content journeys: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Expand presence across digital storytelling channels</a:t>
            </a:r>
            <a:r>
              <a:rPr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including Instagram, TikTok, YouTube, and podcast platforms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Leverage AI to generate immersive, donor-specific content</a:t>
            </a:r>
            <a:r>
              <a:rPr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that reflects project impact and progress in real-time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Incorporate gamification techniques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such as challenges, milestones, and peer-to-peer campaigns to foster community-driven giving</a:t>
            </a:r>
            <a:br>
              <a:rPr lang="en-US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Deploy</a:t>
            </a:r>
            <a:r>
              <a:rPr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seasonal giving campaigns and responsive crisis appeals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to increase donor retention and emotional connection</a:t>
            </a:r>
            <a:endParaRPr sz="3300"/>
          </a:p>
        </p:txBody>
      </p:sp>
      <p:sp>
        <p:nvSpPr>
          <p:cNvPr id="683" name="Google Shape;683;g34dac7b829a_3_21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Foundation &amp; Grant Pipeline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89" name="Google Shape;689;p7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Focus: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Girls’ Education, Climate, Health, Disaster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Multi-year </a:t>
            </a:r>
            <a:r>
              <a:rPr b="1" lang="en-US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collaboratives, shared M&amp;E</a:t>
            </a:r>
            <a:endParaRPr b="1" sz="16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Impact </a:t>
            </a:r>
            <a:r>
              <a:rPr b="1" lang="en-US" sz="1600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+ co-branded </a:t>
            </a:r>
            <a:r>
              <a:rPr b="1" lang="en-US" sz="1600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narratives</a:t>
            </a:r>
            <a:endParaRPr b="1" sz="1600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Target: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$350M; Avg. grant $750K+; 60% renewal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Digital-First Individual Giving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696" name="Google Shape;696;p8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600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AI-powered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personalization &amp; dashboards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$25/month avg x 500K </a:t>
            </a:r>
            <a:r>
              <a:rPr lang="en-US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recurring donors</a:t>
            </a:r>
            <a:endParaRPr sz="16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F9000"/>
              </a:buClr>
              <a:buSzPts val="1600"/>
              <a:buChar char="•"/>
            </a:pPr>
            <a:r>
              <a:rPr b="1" lang="en-US" sz="1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One-click giving, roundup apps, story nudges</a:t>
            </a:r>
            <a:endParaRPr b="1" sz="1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CAC &lt; $10; LTV &gt; $180; Retention &gt; 65%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Web3 &amp; Innovation Models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03" name="Google Shape;703;p9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Accept </a:t>
            </a:r>
            <a:r>
              <a:rPr b="1" lang="en-US" sz="16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BTC, ETH, USDC;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tax-efficient giving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NFT-linked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cause campaigns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Micro-investment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philanthropy (returnable capital)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DAO-based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grantmaking pilots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Platform &amp; Technology Roadmap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10" name="Google Shape;710;p10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ATLAS 2.0: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AI + Blockchain Core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45F06"/>
              </a:buClr>
              <a:buSzPts val="1600"/>
              <a:buChar char="•"/>
            </a:pPr>
            <a:r>
              <a:rPr b="1" lang="en-US" sz="16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Smart contracts, VR tours, impact layers</a:t>
            </a:r>
            <a:endParaRPr b="1" sz="16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Benchmark:</a:t>
            </a:r>
            <a:r>
              <a:rPr b="1" lang="en-US" sz="12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Kiva-style scalability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Security: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fraud detection, compliance, KYC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"/>
          <p:cNvSpPr txBox="1"/>
          <p:nvPr>
            <p:ph type="title"/>
          </p:nvPr>
        </p:nvSpPr>
        <p:spPr>
          <a:xfrm>
            <a:off x="457200" y="2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Global Expansion &amp; Localization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17" name="Google Shape;717;p11"/>
          <p:cNvSpPr txBox="1"/>
          <p:nvPr>
            <p:ph idx="1" type="body"/>
          </p:nvPr>
        </p:nvSpPr>
        <p:spPr>
          <a:xfrm>
            <a:off x="457200" y="10287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New Markets: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 Brazil, Kenya, Nigeria, Indonesia, France, South Korea, UAE, Japan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Languages: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Portuguese, Swahili, Bahasa, French, Korean, Arabic, Japanese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700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Regional Hubs: 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Field officers + local vetting + impact validation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40% of funds from global south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1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e0333191e_2_132"/>
          <p:cNvSpPr txBox="1"/>
          <p:nvPr>
            <p:ph type="title"/>
          </p:nvPr>
        </p:nvSpPr>
        <p:spPr>
          <a:xfrm>
            <a:off x="517530" y="1004048"/>
            <a:ext cx="80997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550" lIns="71100" spcFirstLastPara="1" rIns="71100" wrap="square" tIns="35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Situation Analysis</a:t>
            </a:r>
            <a:endParaRPr/>
          </a:p>
        </p:txBody>
      </p:sp>
      <p:sp>
        <p:nvSpPr>
          <p:cNvPr id="307" name="Google Shape;307;g34e0333191e_2_132"/>
          <p:cNvSpPr txBox="1"/>
          <p:nvPr/>
        </p:nvSpPr>
        <p:spPr>
          <a:xfrm>
            <a:off x="604125" y="2857500"/>
            <a:ext cx="4251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lang="en-US" sz="1500">
                <a:solidFill>
                  <a:srgbClr val="FFFFFF"/>
                </a:solidFill>
              </a:rPr>
              <a:t>Problem Statement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❖"/>
            </a:pPr>
            <a:r>
              <a:rPr b="1" lang="en-US" sz="1500">
                <a:solidFill>
                  <a:srgbClr val="FFFFFF"/>
                </a:solidFill>
              </a:rPr>
              <a:t>SWOT Analysis- Financials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❖"/>
            </a:pPr>
            <a:r>
              <a:rPr b="1" lang="en-US" sz="1500">
                <a:solidFill>
                  <a:schemeClr val="lt1"/>
                </a:solidFill>
              </a:rPr>
              <a:t>SWOT Analysis- Non- Financials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b="1" lang="en-US" sz="1500">
                <a:solidFill>
                  <a:schemeClr val="lt1"/>
                </a:solidFill>
              </a:rPr>
              <a:t>Digital Donor Growth Trends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b="1" lang="en-US" sz="1500">
                <a:solidFill>
                  <a:schemeClr val="lt1"/>
                </a:solidFill>
              </a:rPr>
              <a:t>Market Strategy – 5 Pillars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b="1" lang="en-US" sz="1500">
                <a:solidFill>
                  <a:schemeClr val="lt1"/>
                </a:solidFill>
              </a:rPr>
              <a:t>Top 15 WGI Ranking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08" name="Google Shape;308;g34e0333191e_2_132"/>
          <p:cNvSpPr txBox="1"/>
          <p:nvPr>
            <p:ph idx="12" type="sldNum"/>
          </p:nvPr>
        </p:nvSpPr>
        <p:spPr>
          <a:xfrm>
            <a:off x="8595309" y="12"/>
            <a:ext cx="548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NGO Ecosystem Strengthening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24" name="Google Shape;724;p12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Char char="•"/>
            </a:pPr>
            <a:r>
              <a:rPr b="1" lang="en-US" sz="16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Pro Analytics, Grantwriting, NGO Studio</a:t>
            </a:r>
            <a:endParaRPr b="1" sz="16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F9000"/>
              </a:buClr>
              <a:buSzPts val="1600"/>
              <a:buChar char="•"/>
            </a:pPr>
            <a:r>
              <a:rPr b="1" lang="en-US" sz="1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Certification tiers + LMS (multilingual)</a:t>
            </a:r>
            <a:endParaRPr b="1" sz="1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51C75"/>
              </a:buClr>
              <a:buSzPts val="1600"/>
              <a:buChar char="•"/>
            </a:pPr>
            <a:r>
              <a:rPr b="1" lang="en-US" sz="160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Digital fundraising &amp; storytelling tracks</a:t>
            </a:r>
            <a:endParaRPr b="1" sz="160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+3,000 NGOs onboarded, 70% active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3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Donor Engagement &amp; Storytelling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31" name="Google Shape;731;p13"/>
          <p:cNvSpPr txBox="1"/>
          <p:nvPr>
            <p:ph idx="1" type="body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Channels: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Instagram, TikTok, YouTube, podcasts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Gamification: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challenges, milestones, P2P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45F06"/>
              </a:buClr>
              <a:buSzPts val="1600"/>
              <a:buChar char="•"/>
            </a:pPr>
            <a:r>
              <a:rPr b="1" lang="en-US" sz="16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Holiday giving, matched themes, crisis appeals</a:t>
            </a:r>
            <a:endParaRPr b="1" sz="16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6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AI-generated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visuals, immersive content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3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4"/>
          <p:cNvSpPr txBox="1"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</a:rPr>
              <a:t>Risk, Governance, Compliance</a:t>
            </a:r>
            <a:endParaRPr b="1" sz="3000">
              <a:solidFill>
                <a:srgbClr val="0C343D"/>
              </a:solidFill>
            </a:endParaRPr>
          </a:p>
        </p:txBody>
      </p:sp>
      <p:graphicFrame>
        <p:nvGraphicFramePr>
          <p:cNvPr id="738" name="Google Shape;738;p14"/>
          <p:cNvGraphicFramePr/>
          <p:nvPr/>
        </p:nvGraphicFramePr>
        <p:xfrm>
          <a:off x="952500" y="151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{4F0E88ED-BA89-4756-9208-A0A630C2B07A}</a:tableStyleId>
              </a:tblPr>
              <a:tblGrid>
                <a:gridCol w="7239000"/>
              </a:tblGrid>
              <a:tr h="44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741B47"/>
                          </a:solidFill>
                        </a:rPr>
                        <a:t>Security:</a:t>
                      </a:r>
                      <a:r>
                        <a:rPr b="1" lang="en-US" sz="1800" u="none" cap="none" strike="noStrike"/>
                        <a:t> </a:t>
                      </a:r>
                      <a:r>
                        <a:rPr lang="en-US" sz="1300" u="none" cap="none" strike="noStrike"/>
                        <a:t>AI-based fraud detection &amp; vetting</a:t>
                      </a:r>
                      <a:endParaRPr sz="1300" u="none" cap="none" strike="noStrike"/>
                    </a:p>
                  </a:txBody>
                  <a:tcPr marT="76200" marB="76200" marR="91425" marL="91425"/>
                </a:tc>
              </a:tr>
            </a:tbl>
          </a:graphicData>
        </a:graphic>
      </p:graphicFrame>
      <p:graphicFrame>
        <p:nvGraphicFramePr>
          <p:cNvPr id="739" name="Google Shape;739;p14"/>
          <p:cNvGraphicFramePr/>
          <p:nvPr/>
        </p:nvGraphicFramePr>
        <p:xfrm>
          <a:off x="952500" y="24545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{4F0E88ED-BA89-4756-9208-A0A630C2B07A}</a:tableStyleId>
              </a:tblPr>
              <a:tblGrid>
                <a:gridCol w="7239000"/>
              </a:tblGrid>
              <a:tr h="44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351C75"/>
                          </a:solidFill>
                        </a:rPr>
                        <a:t>Secure payments:</a:t>
                      </a:r>
                      <a:r>
                        <a:rPr b="1" lang="en-US" sz="1800" u="none" cap="none" strike="noStrike"/>
                        <a:t> </a:t>
                      </a:r>
                      <a:r>
                        <a:rPr lang="en-US" sz="1300" u="none" cap="none" strike="noStrike"/>
                        <a:t>encryption, KYC, Breach response</a:t>
                      </a:r>
                      <a:r>
                        <a:rPr lang="en-US" sz="1800" u="none" cap="none" strike="noStrike"/>
                        <a:t> </a:t>
                      </a:r>
                      <a:endParaRPr sz="1800" u="none" cap="none" strike="noStrike"/>
                    </a:p>
                  </a:txBody>
                  <a:tcPr marT="76200" marB="76200" marR="91425" marL="91425"/>
                </a:tc>
              </a:tr>
            </a:tbl>
          </a:graphicData>
        </a:graphic>
      </p:graphicFrame>
      <p:graphicFrame>
        <p:nvGraphicFramePr>
          <p:cNvPr id="740" name="Google Shape;740;p14"/>
          <p:cNvGraphicFramePr/>
          <p:nvPr/>
        </p:nvGraphicFramePr>
        <p:xfrm>
          <a:off x="952500" y="4188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{4F0E88ED-BA89-4756-9208-A0A630C2B07A}</a:tableStyleId>
              </a:tblPr>
              <a:tblGrid>
                <a:gridCol w="7239000"/>
              </a:tblGrid>
              <a:tr h="44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B45F06"/>
                          </a:solidFill>
                        </a:rPr>
                        <a:t>Compliance:</a:t>
                      </a:r>
                      <a:r>
                        <a:rPr b="1" lang="en-US" sz="1800" u="none" cap="none" strike="noStrike"/>
                        <a:t> </a:t>
                      </a:r>
                      <a:r>
                        <a:rPr lang="en-US" sz="1300" u="none" cap="none" strike="noStrike"/>
                        <a:t>Compliance automation (200+ markets)</a:t>
                      </a:r>
                      <a:endParaRPr b="1" sz="1300" u="none" cap="none" strike="noStrike"/>
                    </a:p>
                  </a:txBody>
                  <a:tcPr marT="76200" marB="76200" marR="91425" marL="91425"/>
                </a:tc>
              </a:tr>
            </a:tbl>
          </a:graphicData>
        </a:graphic>
      </p:graphicFrame>
      <p:graphicFrame>
        <p:nvGraphicFramePr>
          <p:cNvPr id="741" name="Google Shape;741;p14"/>
          <p:cNvGraphicFramePr/>
          <p:nvPr/>
        </p:nvGraphicFramePr>
        <p:xfrm>
          <a:off x="952500" y="33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{4F0E88ED-BA89-4756-9208-A0A630C2B07A}</a:tableStyleId>
              </a:tblPr>
              <a:tblGrid>
                <a:gridCol w="7239000"/>
              </a:tblGrid>
              <a:tr h="44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38761D"/>
                          </a:solidFill>
                        </a:rPr>
                        <a:t>Governance:</a:t>
                      </a:r>
                      <a:r>
                        <a:rPr b="1" lang="en-US" sz="1800" u="none" cap="none" strike="noStrike"/>
                        <a:t> </a:t>
                      </a:r>
                      <a:r>
                        <a:rPr lang="en-US" sz="1300" u="none" cap="none" strike="noStrike"/>
                        <a:t>Board diversification &amp; audit transparency</a:t>
                      </a:r>
                      <a:endParaRPr sz="1300" u="none" cap="none" strike="noStrike"/>
                    </a:p>
                  </a:txBody>
                  <a:tcPr marT="76200" marB="76200" marR="91425" marL="91425"/>
                </a:tc>
              </a:tr>
            </a:tbl>
          </a:graphicData>
        </a:graphic>
      </p:graphicFrame>
      <p:sp>
        <p:nvSpPr>
          <p:cNvPr id="742" name="Google Shape;742;p14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4dac7b829a_0_18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3000">
                <a:solidFill>
                  <a:srgbClr val="0C343D"/>
                </a:solidFill>
              </a:rPr>
              <a:t>Call to Action</a:t>
            </a:r>
            <a:endParaRPr b="1" sz="3000">
              <a:solidFill>
                <a:srgbClr val="0C343D"/>
              </a:solidFill>
            </a:endParaRPr>
          </a:p>
        </p:txBody>
      </p:sp>
      <p:sp>
        <p:nvSpPr>
          <p:cNvPr id="748" name="Google Shape;748;g34dac7b829a_0_18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D85C6"/>
              </a:buClr>
              <a:buSzPts val="1600"/>
              <a:buChar char="•"/>
            </a:pPr>
            <a:r>
              <a:rPr b="1" lang="en-US" sz="160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Strategic Roadmap Taskforce</a:t>
            </a:r>
            <a:endParaRPr b="1" sz="16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199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600"/>
              <a:buChar char="•"/>
            </a:pPr>
            <a:r>
              <a:rPr b="1" lang="en-US" sz="16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Oversight, feedback loop, KPI reporting</a:t>
            </a:r>
            <a:endParaRPr b="1" sz="16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499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6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Total:</a:t>
            </a:r>
            <a:r>
              <a:rPr b="1" lang="en-US" sz="160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$50M across 3 years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$38M into system/tech/infrastructure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$12M into staffing, field hubs, compliance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499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60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ROI estimate: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12x return on campaign &amp; platform investments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459"/>
              <a:buNone/>
            </a:pPr>
            <a:r>
              <a:t/>
            </a:r>
            <a:endParaRPr/>
          </a:p>
        </p:txBody>
      </p:sp>
      <p:sp>
        <p:nvSpPr>
          <p:cNvPr id="749" name="Google Shape;749;g34dac7b829a_0_186"/>
          <p:cNvSpPr txBox="1"/>
          <p:nvPr>
            <p:ph idx="12" type="sldNum"/>
          </p:nvPr>
        </p:nvSpPr>
        <p:spPr>
          <a:xfrm>
            <a:off x="8595308" y="5277602"/>
            <a:ext cx="548700" cy="43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dac7b829a_3_12"/>
          <p:cNvSpPr txBox="1"/>
          <p:nvPr>
            <p:ph type="title"/>
          </p:nvPr>
        </p:nvSpPr>
        <p:spPr>
          <a:xfrm>
            <a:off x="457200" y="228873"/>
            <a:ext cx="82296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4dac7b829a_3_12"/>
          <p:cNvSpPr txBox="1"/>
          <p:nvPr>
            <p:ph idx="1" type="body"/>
          </p:nvPr>
        </p:nvSpPr>
        <p:spPr>
          <a:xfrm>
            <a:off x="457200" y="952775"/>
            <a:ext cx="41148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5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Key Challenges</a:t>
            </a:r>
            <a:r>
              <a:rPr b="1" lang="en-US" sz="14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Revenue volatility due to a decline in marketplace activity and reduced support from corporate donors</a:t>
            </a:r>
            <a:br>
              <a:rPr lang="en-US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Internal product development lag, with slower-than-expected growth in offerings like Atlas, impacting projected revenue streams.</a:t>
            </a:r>
            <a:br>
              <a:rPr lang="en-US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Budget deficit due to decreased transaction/service fee income</a:t>
            </a:r>
            <a:br>
              <a:rPr lang="en-US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CryptoCurrency donations not being accepted (partnership with Endaoment, yet to go-live)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4dac7b829a_3_12"/>
          <p:cNvSpPr txBox="1"/>
          <p:nvPr/>
        </p:nvSpPr>
        <p:spPr>
          <a:xfrm>
            <a:off x="5158450" y="724175"/>
            <a:ext cx="3292500" cy="3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Issue </a:t>
            </a:r>
            <a:endParaRPr b="1" i="0" sz="15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300"/>
              <a:t>L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ack of full-scale mobile optimization, multilingual UX, and predictive donor journey mapping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Long vetting process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b="0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89% of donations currently originate from the US</a:t>
            </a:r>
            <a:b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300"/>
              <a:t>Lower Repeat Donors/Retention Rate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4dac7b829a_3_12"/>
          <p:cNvSpPr txBox="1"/>
          <p:nvPr/>
        </p:nvSpPr>
        <p:spPr>
          <a:xfrm>
            <a:off x="554700" y="4158150"/>
            <a:ext cx="803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Blockbuster before streaming, traditional giving models haven’t adapted to the way people engage today — GlobalGiving must evolve like Spotify did for music.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4dac7b829a_3_12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db06c40f2_0_11"/>
          <p:cNvSpPr txBox="1"/>
          <p:nvPr>
            <p:ph type="title"/>
          </p:nvPr>
        </p:nvSpPr>
        <p:spPr>
          <a:xfrm>
            <a:off x="529638" y="-254425"/>
            <a:ext cx="8340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SWOT Analysis – Financials (2023)</a:t>
            </a:r>
            <a:endParaRPr b="1" sz="300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34db06c40f2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" y="442475"/>
            <a:ext cx="7630675" cy="40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4db06c40f2_0_11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4db06c40f2_0_11"/>
          <p:cNvSpPr txBox="1"/>
          <p:nvPr/>
        </p:nvSpPr>
        <p:spPr>
          <a:xfrm>
            <a:off x="7676775" y="-2400"/>
            <a:ext cx="1467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R</a:t>
            </a:r>
            <a:r>
              <a:rPr b="1" lang="en-US">
                <a:solidFill>
                  <a:srgbClr val="0000FF"/>
                </a:solidFill>
              </a:rPr>
              <a:t>eviewing GlobalGiving’s Form 990 for fiscal year 2023,</a:t>
            </a:r>
            <a:r>
              <a:rPr lang="en-US">
                <a:solidFill>
                  <a:srgbClr val="0000FF"/>
                </a:solidFill>
              </a:rPr>
              <a:t> the accurate program expense r</a:t>
            </a:r>
            <a:r>
              <a:rPr b="1" lang="en-US">
                <a:solidFill>
                  <a:srgbClr val="0000FF"/>
                </a:solidFill>
              </a:rPr>
              <a:t>atio is approx 96.3%, </a:t>
            </a:r>
            <a:r>
              <a:rPr lang="en-US">
                <a:solidFill>
                  <a:srgbClr val="0000FF"/>
                </a:solidFill>
              </a:rPr>
              <a:t>calculated using figures from Page 2, Line 4e (Program Service Expenses: $106,314,699) and Page 3, Line 18 (Total Expenses: $110,437,529).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26" name="Google Shape;326;g34db06c40f2_0_11"/>
          <p:cNvSpPr txBox="1"/>
          <p:nvPr/>
        </p:nvSpPr>
        <p:spPr>
          <a:xfrm>
            <a:off x="0" y="4343400"/>
            <a:ext cx="76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GlobalGiving would rank third among the organizations we compared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dac7b829a_0_83"/>
          <p:cNvSpPr txBox="1"/>
          <p:nvPr>
            <p:ph type="title"/>
          </p:nvPr>
        </p:nvSpPr>
        <p:spPr>
          <a:xfrm>
            <a:off x="381000" y="-15213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SWOT Analysis - Non Financials (2023)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332" name="Google Shape;332;g34dac7b829a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749015"/>
            <a:ext cx="79819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4dac7b829a_0_83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28eb245b_0_6"/>
          <p:cNvSpPr txBox="1"/>
          <p:nvPr>
            <p:ph type="title"/>
          </p:nvPr>
        </p:nvSpPr>
        <p:spPr>
          <a:xfrm>
            <a:off x="412375" y="49572"/>
            <a:ext cx="8229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Digital Donor Growth Trends</a:t>
            </a:r>
            <a:endParaRPr sz="3000">
              <a:solidFill>
                <a:srgbClr val="0C343D"/>
              </a:solidFill>
            </a:endParaRPr>
          </a:p>
        </p:txBody>
      </p:sp>
      <p:sp>
        <p:nvSpPr>
          <p:cNvPr id="339" name="Google Shape;339;g34e28eb245b_0_6"/>
          <p:cNvSpPr txBox="1"/>
          <p:nvPr>
            <p:ph idx="1" type="body"/>
          </p:nvPr>
        </p:nvSpPr>
        <p:spPr>
          <a:xfrm>
            <a:off x="412375" y="527475"/>
            <a:ext cx="8477700" cy="2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Recurring Giving</a:t>
            </a:r>
            <a:r>
              <a:rPr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In 2023,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57% of donors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participated in recurring giving and we saw a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46% increase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in YoY.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Monthly donations now account for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31% of all online giving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, with an average monthly gift of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$24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($288 annually).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Mobile Donations</a:t>
            </a:r>
            <a:r>
              <a:rPr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Mobile donations have surged by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205%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, fueled by AI-driven personalization and blockchain for transparency.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Average mobile donation projected to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$204 in 2024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Online Giving Growth</a:t>
            </a:r>
            <a:r>
              <a:rPr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Online giving experienced a 2.2% year-over-year increase in 2024, reaching new levels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800"/>
              <a:buNone/>
            </a:pPr>
            <a:r>
              <a:rPr b="1" lang="en-US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Estimated Global Digital Donor Collection (USD</a:t>
            </a:r>
            <a:r>
              <a:rPr b="1" lang="en-US" sz="1500">
                <a:latin typeface="Arial"/>
                <a:ea typeface="Arial"/>
                <a:cs typeface="Arial"/>
                <a:sym typeface="Arial"/>
              </a:rPr>
              <a:t>): 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0" name="Google Shape;340;g34e28eb245b_0_6"/>
          <p:cNvGraphicFramePr/>
          <p:nvPr/>
        </p:nvGraphicFramePr>
        <p:xfrm>
          <a:off x="535475" y="332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{96FFA946-8D56-4E99-B68C-D18469F95C01}</a:tableStyleId>
              </a:tblPr>
              <a:tblGrid>
                <a:gridCol w="551600"/>
                <a:gridCol w="2166075"/>
                <a:gridCol w="5072100"/>
              </a:tblGrid>
              <a:tr h="37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Year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Estimated Volume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Key Notes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</a:tr>
              <a:tr h="37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2020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$40–45B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Early adoption phase (Blackbaud Institute)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7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2021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$60–65B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Major growth in Western Europe, Australia, and Asia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7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2022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$64B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Slight decline in US, but global momentum continued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1" name="Google Shape;341;g34e28eb245b_0_6"/>
          <p:cNvSpPr txBox="1"/>
          <p:nvPr>
            <p:ph idx="12" type="sldNum"/>
          </p:nvPr>
        </p:nvSpPr>
        <p:spPr>
          <a:xfrm>
            <a:off x="7010400" y="5410808"/>
            <a:ext cx="21336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